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8.xml" ContentType="application/vnd.openxmlformats-officedocument.presentationml.tags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59" r:id="rId4"/>
    <p:sldId id="260" r:id="rId5"/>
    <p:sldId id="288" r:id="rId6"/>
    <p:sldId id="261" r:id="rId7"/>
    <p:sldId id="257" r:id="rId8"/>
    <p:sldId id="263" r:id="rId9"/>
    <p:sldId id="264" r:id="rId10"/>
    <p:sldId id="278" r:id="rId11"/>
    <p:sldId id="279" r:id="rId12"/>
    <p:sldId id="266" r:id="rId13"/>
    <p:sldId id="281" r:id="rId14"/>
    <p:sldId id="285" r:id="rId15"/>
    <p:sldId id="286" r:id="rId16"/>
    <p:sldId id="287" r:id="rId17"/>
    <p:sldId id="277" r:id="rId18"/>
    <p:sldId id="267" r:id="rId19"/>
    <p:sldId id="268" r:id="rId20"/>
    <p:sldId id="270" r:id="rId21"/>
    <p:sldId id="289" r:id="rId22"/>
    <p:sldId id="272" r:id="rId23"/>
    <p:sldId id="273" r:id="rId2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55" autoAdjust="0"/>
    <p:restoredTop sz="94679" autoAdjust="0"/>
  </p:normalViewPr>
  <p:slideViewPr>
    <p:cSldViewPr snapToGrid="0" snapToObjects="1"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10/03/2020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28:56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5221 4727,'0'-17,"-35"17,-36-53,-87-53,-89 18,-36 17,-69-35,-1 18,88 35,71 18,53 0,53 35,-18-18,35 18,19-18,-1 18,-36 0,1 0,-35 18,-1 17,-17 0,18 18,52-35,1 0,52-1,-35-17,0 18,18 0,-36-18,1 35,-1 0,18 0,0-17,0 17,36-17,-36 0,0-1,35-17,-52 18,17 17,0-35,0 18,18-1,-1 1,19 0,17-1,0 1,17-18,-17 18,0-1,0 36,0 0,18-18,-18 18,18 0,-1 35,54 36,-36-18,36-36,-18 18,17-17,36 0,-35-36,34-17,-16-1,34 1,1-1,-1-17,36 18,-18 35,18-35,-36-18,1 17,-54 1,-17-18,18 18,-1-1,36 1,-53-18,18 0,34 0,19 0,-1 0,54 0,-54 0,18 35,-17-17,35-18,-36 35,36 18,-36-35,1 17,-54-18,18 1,-35 0,18-1,-1-17,-34 18,34-18,1 18,17-18,-17 0,-18 0,35 0,18 0,-18 0,35 0,-35 0,18 0,0 0,-18 0,-17 0,17 0,-70 17,17-17,-17 0,-18-53,17 0,-17 36,18-18,-18 17,0 0,17 1,1-19,-18 19,0-1,0 0,0 1,-18-1,-17-17,0-18,-18 0,18 18,-18 0,0-18,18 17,-1 19,1-19,0 36,17-35,-17 17,-18-17,0 18,35-1,-35-17,1 35,16-18,19 18,-19-18,19 1,-19-1,1 18,0-18,0 1,-18-1,-18 1,1-1,-1-17,36-1,-18-17,0 1,18 16,17 1,0 35</inkml:trace>
  <inkml:trace contextRef="#ctx0" brushRef="#br0" timeOffset="3587.2326">388 13988,'18'0,"-1"0,19 0,17 0,-1 17,1-17,18 18,-18-18,-36 0,19 0,-19 0,1 0,35 0,-35 0,17 0,0 0,0 0,-35 18,18-18,0 0,-1 0</inkml:trace>
  <inkml:trace contextRef="#ctx0" brushRef="#br0" timeOffset="36837.0735">10178 6403</inkml:trace>
  <inkml:trace contextRef="#ctx0" brushRef="#br0" timeOffset="36916.8592">10178 6403</inkml:trace>
  <inkml:trace contextRef="#ctx0" brushRef="#br0" timeOffset="40570.464">9507 6932,'0'18,"18"-18,17 0,18 35,0-35,0 18,18-18,-1 17,1 1,-1 0,1-1,-36-17,18 18,-18-18,1 17,-19 1,18-18,1 0,-1 0,0 0,18 0,18 0,-36 0,36 0,-1 0,-17 0,0 0,0 0,0 0,0 0,0 0,17 0,-35 0,36 0,-18 0,0 0,0 0,0 0,35 0,-18 0,19 0,-1 0,0 0,-17 0,-18 0,17 0,-17 0,18 18,-36-1,18-17,-18 0,-17 0,-1 18,1-18,0 0,-1 0,1 0,-1 0,1 0,0 0,17 0,-17 0,17 0,-17 0,-1 0,19 0,-19 0,1 0,-1 0,1 0,17 0,-17 0,17 0,1 0,-19-18,18 18,1 0,-19 0</inkml:trace>
  <inkml:trace contextRef="#ctx0" brushRef="#br0" timeOffset="52709.4724">0 8502,'18'0,"-1"0,1 0,17 0,18 0,-35 18,35-1,0-17,-1 18,-16-1,-1-17,0 18,-17-18,17 0,-35 18,18-18,0 0,-1 0,1 0,-1 0</inkml:trace>
  <inkml:trace contextRef="#ctx0" brushRef="#br0" timeOffset="54453.4715">476 8096,'0'18,"18"17,0 0,-1 18,18 0,1-17,-36-1,35 18,-17-36,17 1,-35 17,18 1,-1-19,-17 1,0-1,18-17,-18 18,0 0,17-18,-17 17,0 1,0 0,0-1,0 1,0 0,0-1,-17-17,-1 0,1 0,-36 0,17 0,-17 0,18 0,0 0,0 0,17 0</inkml:trace>
  <inkml:trace contextRef="#ctx0" brushRef="#br0" timeOffset="72342.2704">5380 15734,'17'0,"19"0,-1 0,36 0,-18 0,17 0,-17 0,35 0,-17 0,17 0,-18 0,1 0,-18 0,18 0,-19 0,-34 0,53 0,-18 18,-1-18,1 0,0 17,0-17,-18 0,1 0,-1 18,-17-18,-1 0,1 0,0 0,17 35</inkml:trace>
  <inkml:trace contextRef="#ctx0" brushRef="#br0" timeOffset="84401.5716">1517 5274,'18'0,"-1"18,18-18,1 17,34 19,-17-19,88 36,18 0,70 18,18-18,53-1,-35 19,-1-18,1 0,-18-36,-53 1,18 17,-89-17,1-18,-54 18,18-1,-17-17,-18 0,17 18,-34-18,17 0,17 18,-52-18,35 17,-18-17,0 18,18-18,-18 17,18-17,-35 18,35-18,-36 0,36 0,-17 18,-19-18,19 0,-1 0,-17 0,-1 0,1 0</inkml:trace>
  <inkml:trace contextRef="#ctx0" brushRef="#br0" timeOffset="86992.8637">1552 6227,'53'0,"-18"0,36-18,35 0,-18 1,0-1,18 0,0-35,-53 36,17-1,1 0,-1 1,-17-1,-35 18,35-17,0-1,0 0,-18-17,0 17,18 1,-18-1,-17 0,17 18,1-17,17-18,-18 17,18 0,0 1,0-19,-18 19,18-1,0 18,-18-18,18 1,-18-1,18 1,0-1,18-17,-36 35,18-18,17-17,-17 17,-35 18,17-18,-17 18,-1 0,1 0,0 0,-1 0,1 0,0 0,-18-17,17 17,1 0,0 0,-1 0,1 0,-1 0,1 0,0 0,-1-18,-17 0</inkml:trace>
  <inkml:trace contextRef="#ctx0" brushRef="#br0" timeOffset="101008.9758">106 12136,'35'0,"-17"0,-1 0,19 0,-1 0,0 0,0 0,-17 0,0 0,-1 0,19 0,-19 0,1 0,17 0,-17 0,0 0,17 0,-18 0,19 0,-19 0,19 0,-19-18,1 18,17 0,-17 0,-1 0,1 0,0 0,-1 0</inkml:trace>
  <inkml:trace contextRef="#ctx0" brushRef="#br0" timeOffset="116831.4598">10248 10724,'-35'0,"-18"0,-70 0,17 0,-88-52,53 52,-18-18,106 18,-18 0,36 0,17 0,-17 0,0 0,17 0,-35 0,-17 0,-1 18,-17-1,17-17,-17 18,18-1,17-17,0 0,0 18,0 0,35-1,-17 19,0-36,0 35,-1-17,1 52,17-17,-17 18,17-1,1 1,17-36,-18 53,18-35,0 18,0-36,0 35,18 19,17 16,18 54,0-35,0-18,53 35,-18-18,0-35,-17 18,17-53,-35 0,53 35,-36-35,1 0,34-18,-34-17,-18 17,0-17,17 17,1-17,52-1,1 1,17 35,0-53,36 35,17 1,0-19,0 1,-18 17,18-35,53 0,18 0,-1 0,1-18,-1 1,1-1,-36-35,-17 18,0 17,17-35,18 36,-18-1,18-17,-18 35,1-18,34 18,1 0,-18 35,17-35,1 53,-89-17,-17-19,-53-17,-53 0,0 0,-18-17,-17-36,-1-18,-17 1,0 34,0-34,18-1,-18 18,18 36,-18-36,0 18,-18-36,-53 18,-52-106,-36-70,-35 35,-35 0,0-18,17 1,-17 52,70-18,0 89,53 0,36 70,17 1,35 17,-17 0,0 0,17 0,-53 0,1 0,-18 0,-1-35,-16-1,16 36,19 0,-18 0,-1 0,37 0,-37 0,-17 0,-17-17,17 17,0 0,18 0,0 0,17 0,-17 0,35 0,-53 70,36-35,-18 1,17-1,1-17,34-1,-34-17,-18 18,35-18,-18 0,53 0,-52 0,17 0,-18-18,36 1,-18-1,0 0,18 1,0-1,-1 18,-16-18,16 1,-34 17,-1 0,1 0,34 0,-34 0,17 0,35-18,-35 1,-17 17,-1-53,36 53,0 0,-1-18,-17 0,1 18,34 0,-17 0,17 0,-35 0,18 0,0 0,17 0,0 0,-17 0,17 0,1 0,-1 0,0 0,1 0,-1 0,0 0,1 0,-1 0,1 0,-1 0,0 0</inkml:trace>
  <inkml:trace contextRef="#ctx0" brushRef="#br0" timeOffset="135184.1022">12312 8096,'-35'0,"-36"0,18-17,-88-19,53-17,-71 18,-17-18,-36 18,0-53,1 17,17 54,17-1,36 18,18 0,-1-18,1 18,35 0,-36 0,36 0,-36 0,36 0,0 0,-35 18,-19 17,54-17,18-1,17 1,53 0,-35-18,17 17,18 1,-18 0,1-1,-19 36,19-18,-19 1,1 17,18-36,-19 1,36 17,0-17,-17 0,17-1,0 1,0 17,0 0,35 54,18-19,-18 36,53-36,-17 1,35 0,35-1,0 1,0-36,-18 18,-34-18,69 0,-34 18,35-53,-36 0,18 0,-17 0,-36 0,35 0,1 0,-71 0,70 0,-35 0,1-17,16-1,-16 0,16-17,-16 35,-1 0,18-17,17-1,-35-17,36 17,-1-35,18 18,-52-36,-1 18,-35 18,0 17,-18-17,-17 17,-1-17,-17 18,0-1,0 0,0-17,-35-18,-18 0,-35-17,-36-36,-34-18,-19 1,1 17,-18 0,35 18,0 53,36 17,-1 18,36 0</inkml:trace>
  <inkml:trace contextRef="#ctx0" brushRef="#br0" timeOffset="140218.1733">1235 6720,'35'0,"-17"0,17 0,0 0,-17 0,17 18,-17-18,-1 18,19-1,-1-17,0 18,36-18,-18 0,-36 0,36 0,-35 0,0 0,-1 0,1 0,-1 0,1 0,0 0,-1 0,1 0,0 0,-1 0,-17-18</inkml:trace>
  <inkml:trace contextRef="#ctx0" brushRef="#br0" timeOffset="149419.2045">882 11130,'18'0,"34"0,19 0,-36 0,36 0,-1 0,-17 0,-17 0,-1 18,-17-18,-1 0,1 0,-1 0,19 0,-19 0,1 0,17 17,1-17,-19 0,1 0,-1 0,1 0,0 0,17 0,0 0,-17 0,0 0,-1 0,1 0,0 0,-1 0,1 0,-1 0,1 0</inkml:trace>
  <inkml:trace contextRef="#ctx0" brushRef="#br0" timeOffset="164158.9488">19473 6632,'-17'0,"-36"-35,-71-36,-87-105,-125-53,-52-89,36 71,105 88,53 36,70 35,-35 35,54 35,16 18,-34 0,17 0,-17 0,-1 36,-70-19,0 1,0 17,18-35,-1 18,-34-1,-54-17,36 0,35 0,0 18,53 17,52-35,-34 0,17 18,18-18,17 18,1-1,35 1,-18-18,17 17,19 19,17-19,-18-17,0 18,18 0,-17-1,-1 54,18-18,0 17,0 19,0-37,0 72,0-71,0 17,35-17,-17 18,0-1,35 36,17 18,-17-54,35 36,-35-18,35-17,36-1,-18 19,17-36,18 17,-53-35,71 71,18-18,-54 1,1-36,17-1,-18 37,36-54,-36 18,36-36,17-17,1 0,17 0,53 0,-35 0,52-88,-35 71,71 17,-70 0,69-18,-69 18,-1 0,36 0,-54 0,-34 0,-36 0,18 0,-71 0,0-106,18 0,-18-35,0 18,-17 17,-18 35,-18-17,18 18,-18 34,0 19,-17-1,-18 0,18 1,-1 17,-17-18,0-17,0 0,-17-36,-19 18,1 0,-18 18,53 17,-17 1,-19 17,1 0,17 0,1 0,-19 0,19 0,-1 0,-17 0,0 0,17 0,-17 0,-36-18,1 0,17 1,-36-19,54 36,-18-17,0 17,18-18,-18 1,18 17,-18 0,35-18,-17 18,0-18,17 18,0-17,1 17,-36 0</inkml:trace>
  <inkml:trace contextRef="#ctx0" brushRef="#br0" timeOffset="169716.2522">12012 8925,'-53'0,"-35"0,-88 0,-18 0,-53 0,0 0,-18 0,53-35,54 35,52 0,18 0,35 0,0 0,18 0,-18 0,-18 0,0-18,-17 18,0 0,0 0,0 0,-18 0,53 0,0 0,-18 0,54 0,-18 0,17 0,18 18,0 0,0-1,0 1,0 0,0-1,0 1,-18-18,18 17,0 1,0 0,0-1,0 1,0 17,0-17,0 0,0-1,18 1,-18-1,0 1,0 17,18 1,-18 52,17-35,18 53,-17-36,17 36,1-71,-1 18,0-35,-35-1,18 1,17-18,-17 0,-1 0,19 0,-1 0,-17 0,35 0,-1 0,1 0,18 0,17 0,-17 0,52-35,-35 35,1-18,34 1,36 17,-36-18,1-17,-18-18,-1 53,1-18,-18 18,1-18,-19 1,1 17,-18 0,17-18,-17 1,18-1,-18 0,-1 1,19 17,-36 0,36 0,-18 0,0 0,0 0,17 0,-35 0,36 0,-18 0,17 0,-34 0,-1 0,18-36,-35 19,35-19,-18 1,0 18,-35-1,0 0,0 1,0-1,-35-17,35 17,-35-35,-1 18,1-36,0 36,-1 0,1-18,35 0,-35 35,17 1,1 17,17-18,-18 0,0 18,-17-17,0-1,35 0,-36 18,19 0,17-17,0-1</inkml:trace>
  <inkml:trace contextRef="#ctx0" brushRef="#br0" timeOffset="177198.2392">19597 9648,'0'-17,"0"-18,0 17,0-17,-53-36,0-35,-35 18,-18-18,0 18,0 17,0 19,54 34,-19 18,18 0,35 0,-35 0,18 0,-18 0,-17 0,-18 0,-36 0,-17 0,17 0,36 0,0 0,18 0,-19 0,19 0,17 0,0 0,-18 0,1 0,-1 0,18 0,-35 0,18 0,-19 0,1 0,0 0,-18 0,36 53,-19-18,-16-17,-1 17,18 0,-18-17,18 17,17-17,0-18,54 0,-18 0,17 0,0 0,1 17,-1 19,18-19,-35 36,35 0,-36-35,36 35,-17-18,17-17,0 35,0-18,0 0,0 0,0-17,0 0,0-1,0 1,17 0,19 17,-1-17,18-18,17 70,54-52,-1 17,1-17,35-1,35 19,17-19,1-17,0 0,-36 0,0 18,18-18,-17 0,-1 0,-52 0,-1 0,-52 0,-1 0,1-18,17-17,-35 0,18-1,-36 19,18-1,-36 18,19-18,-36-17,0 18</inkml:trace>
  <inkml:trace contextRef="#ctx0" brushRef="#br0" timeOffset="224393.8058">6174 16439,'-36'0,"19"0,-72 0,-34 0,-89 0,-17 0,-53 0,-18-17,35-36,1 53,52-35,71 35,0-18,53-17,17 35,18-18,-53 0,-17 18,17 0,-17 0,-36 0,53 0,-17 0,-1 0,1 0,34 0,1 0,0 0,17 0,-17 0,35 0,0-17,-17 17,-1 0,1 0,35 0,-36 0,36 0,-1 0,19 0,-19 0,19 0,-18 0,17 0,-17 0,-1 0,19 17,-36 19,18-19,-36 1,36 17,-18-17,-18 0,1 17,17-35,17 0,19 0,-18 0,35 17,-18-17,0 0,36 0,-18 18,0 0,18-18,-1 35,18 0,-17-17,35 17,18 53,34-35,37 18,16 17,1-17,17-1,-17-35,18 18,17 18,-53-36,35-35,18 35,-53-35,0 0,18-17,-35 17,17 0,-35-18,35 18,-18-17,1-1,-19 0,37 1,-54 17,18-36,-18 36,0-17,-18 17,19-18,-36 0,35 18,-35 0,17-17,-17 17,35-18,-17 1,-1-1,-17 18,18-18,-53 18,35-17,-18 17,-18-18,19 18,-1-18,0-17,18 35,0 0,-18-18,18 1,0 17,-35 0,17-18,-17 18,-1 0,-17-18,0 1,0-1,-17 18,-1-17,18-1,-18 0,18 1,-17-1,17 0,0 1,0-1,-18 18,18-18</inkml:trace>
  <inkml:trace contextRef="#ctx0" brushRef="#br0" timeOffset="232826.0179">8696 11747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7:07.1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13423 4022,'35'0,"18"0,36 0,16 0,19 0,-36 0,36-36,-19 36,-52 0,18 0,-18 0,-36 0,19 18,-19-18,-17 18,18-18,0 0,-1 0,19 0,-19 0,18 0,1 0,17-18,-18 0,0 18,18 0,-18 0,18 0,-17 0,-19 0,1 0,-1 0,1 0,0 0,-1-17,19 17,-19 0,1-18,0 18,17-18,-17 18,34 0,1 0,-17 0,17 18,-18-18,-18 18,1-18,0 0,-1 0,1 0,17 0,1 0,16 0,1 0,18 0,-18 0,17 0,-17 0,0 0,0 0,-18 0,36 0,-18 17,0 1,-36-18,36 18,-35-18,35 0,-18 0,1 0,-19 0,1 0,-1 0,1 0,0 0,17 0,-17 0,-1 0,1 0,17 0,-17 0,-1 0,19 0,-1 0,-17 0,-1 0,-17-18,0-17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7:15.0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16969 7338,'-36'0,"-34"0,-18 17,-89 19,-34-36,-54-36,-35-69,-17-1,17 35,88-17,0-35,18 34,36-17,-36 1,70 16,-17 1,18-35,34 52,1-35,-18-35,18 35,35 1,-17 34,52 1,0-1,1 18,17 18,0-1,0 19,0-36,0 0,0 35,17-17,19 0,17-36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7:16.6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13847 4198,'0'35,"-18"36,-17 35,-1 17,1 1,-36-1,36-17,0 17,-18 19,18-54,17-18,0-17,18-18,0 1,0-1,0-17,0 17,0-17,0-1,0 19,0-19,0 1,18-18,0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7:18.4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16492 3951,'0'18,"0"-1,18 36,17 18,18 88,18-36,-36 1,36 17,-36-18,53 36,-53-53,18 35,-17-53,-19 0,1-35,-18 18,17-18,-17 17,0 18,0 1,0-19,0 18,-17 18,-1 18,18-36,-53 35,36 36,-1-36,18-34,-18-1,18 35,-17 1,17-36,0-35,-18 17,0-17,1-17,17 17,-18-18,18-17,-18 17,18-18,0 1,-17 0,-1-1,18 1,-17-18,17 18,-18-1,0-17,1 0,-36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4:53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13423 10513,'18'0,"-1"0,19 0,-19 0,36 0,0 0,-18 0,36 17,0-17,17 36,35-19,1 36,-1-35,36 17,17 0,-52-35,52 18,-70 0,-88-1,-1 1,19-18,-1 0,18 0,35 0,0 0,53 0,53-18,-17 18,-36-17,18 17,-71 0,0 0,-17 0,-36 0,0 0,0 0,1 0,-1 0,18-18,-18 18,18 0,18 0,-36 0,18 0,17 0,-34 0,-1 0,0 0,-17 0,17 0,0 0,1 0,-19 0,1 18,17-18,0 17,1 1,17 0,-18-18,0 0,18 35,18 0,35 36,-1 17,1-18,-35 19,52 17,-17-1,-35-16,-18-19,-1-17,-16 0,-1-35,-17-18,-1 0,1 17,0 1,17-1,18 1,-18-18,0 35,18-17,0 0,0-1,-35 1,35 0,0 17,-18-17,-18-18,19 0,-19 0,1 0,0 0,-1 0,-17-18,53 0,18 1,17-1,0 18,18 0,-18 0,53 0,-53 0,18 0,-53 0,0 0,0 0,-35 18,-1-1,19-17,-1 36,0-1,-35-18,35 1,-17 17,0-17,-18 17,17 18,1-18,0 36,-1 0,1-1,17 36,-35-53,35 70,-17 1,0 87,-18-16,17 51,19-16,-19 17,1-53,35 53,-36-36,36-34,-17-19,17 1,-18-35,-35 17,35 53,-35-18,0 1,-17-36,-19 17,19-34,-36-18,53-53,-71 35,36-35,-36-18,-17 18,-18 35,-35-53,-18 36,36-53,-1 35,36-18,18-35,-1 18,36-18,-53-53,70 53,0 17,1 19,-54 52,-17 35,-18 18,-35 53,-35 18,-18 53,0-107,-36-17,54-35,17-70,-17-19,17-17,-17-35,-36-71,-17-17,52 52,-70-17,36-18,-1 35,18 36,53 18,-18-19,71 19,0 17,-18 0,53 0,-18 0,1 0,-1 0,18 0,-17 0,17 0,0 0,-18 0,-17 0,-35 0,17-18,18 18,0 0,-18-35,18-1,35-16,-18 34,36-17,0 17,35 0,-36 1,36-1,-35-17,-18-36,-70-35,-36-52,-35-19,-18-17,-17-35,35 17,17 36,54 52,52 36,18 18,36 17,-1 35,18-17,-17 0,17 17,0-35,0 0,0 18,0-106,0 17,0-17,0 18,0 34,0 1,0 0,0 17,0-17,0 0,0 0,0 17,0 36,0 17,0-17,0-35,0-19,0-16,0-72,0-35,0 36,0 0,0 17,-18 71,0-18,18 71,-17-1,17 1,0 17,0-34,0-19,17-17,19 17,34-35,-35 1,1 34,-1 36,18-53,-18 52,-17-17,-1 18,89 0,-159 123,36-88,17-35,0-18,35-53,-35 53,18-18,-1 19,1 16,0 19,-1-36,1 0,-1 18,1-1,0 1,17-53,-17 17,-1 1,19-1,-19 1,1 17,-1 17,1 19,0-19,-1 19,1-1,0 1,-1-1,1 0,0 1,-1-1,-17-35,35 18,-17 0,-18-1,0 19,18 17,-18-18,17 18,-17-18,18 18,0 0,-18-17,17-1,1 18,0-18,-1 18,1-17,0 17,-1 0,1 0,-1 0,1 0,0 0,-1 0,1 0,0 0,-1 0,1 0,0 0,-1 0,1 0</inkml:trace>
  <inkml:trace contextRef="#ctx0" brushRef="#br0" timeOffset="6255.2471">13300 8590,'35'0,"0"0,18 0,35 0,89 0,52 0,71 0,17 35,142 18,-71 0,-88 0,53 88,-71-70,-53 17,-35-35,-53-35,18 34,-35-34,-1 0,1-18,-36 0,0 0,-17 0,-1 0,18 0,36 0,-36 0,0 0,-17 0,17 0,0 0,0 0,0 0,36 0,-36 0,-17 0,-18 0,0 0,-18 17,0-17,-17 0,17 18,-17-18,-18 18,0-1,0 1,-18 0,0 17,1 35,-1 19,-17 34,17 1,-35 34,0-34,-17 35,-1 52,-35-17,53-35,-35-53,0-53,18 17,17-70,0 0,0 0,-18 0,54 0,-36 0,0 0,17 0,-16 0,-1 0,0 0,-18 0,18 0,36 0,-36 0,0 0,17 0,-16 0,-1 0,-18 0,18 0,-35 0,-18-17,-17-1,-1 0,1 1,-36-36,-17 35,-1 1,1-36,-18 35,-18-35,71 18,-18 0,1 17,69 18,-34 0,-1-18,36 1,0-1,35 0,0 18,18 0,0 0,-18 0,17 0,-34 0,-1 0,1 0,17 0,-53-17,71-1,-18 0,0 1,0-19,-18 1,36 18,-35-1,17 0,17 1,1-1,0 0,0 18,-1-17,19-1,-19 18,19 0,-19-18,1 1,18-1,-19-17,1 17,0 1,17-1,-17-17,-1 17,1-35,0 18,17-18,-17-35,0 0,17 52,18-34,0 17,0 18,0-1,0 1,0 17,0 1,0-1,0-35,18 18,-1 0,19-1,-1-17,0-17,18-18,0 70,0-17,-35 17,-1 18,1 0,0 0,-1 0,-17-18,18 1,-18-18,0-1,0 1,17-18,1-17,-18 34,0 19,18 17,-1-36,1 19,0-19,-18 19,17-1,-17 0,18 1,-18-1,18 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33:36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4833 15311,'-18'0,"1"0,-1 0,-17 17,-18 1,-18 17,-34 0,-19 36,1 17,17-35,35-18,18 1,0-1,36-17,-1 17,-17 0,0 18,-36 35,18 18,0 0,-17 0,34-36,19 1,-1-54,18 19,0-19,0 1,0 0,0-1,18 19,-1-1,19 35,17 1,-18-1,35 36,1 0,17-35,-17-1,17-17,0 0,-35-18,18-17,-19 0,-16-1,-1 1,18-18,0 0,-18 0,18 0,18 0,-1-35,1-1,-18 1,0-18,-36 36,18-19,-17 19,0-1,-1-17,1 17,0-17,-1-18,19-18,-1 18,0 0,-17-52,17 34,-35 18,18 18,-18-36,0 36,0 0,0 0,0-18,0 35,0 0,0 1,-18 17,18-18,-18 18,18-18,-17 1,-1 17,0-18,1 0,-18 1,17-18,0 17,1-17,-1 35,0-36,18 19,-17-1,-1 0,18 1,-18 17,18-18,-17 18,-1-17,18-1,-35-17,17 35,18-36,-17 19,-1 17,18-18,-18 0,1 18</inkml:trace>
  <inkml:trace contextRef="#ctx0" brushRef="#br0" timeOffset="3270.6221">16845 7444,'35'0,"-17"0,35 0,18 0,-19 0,1 0,18 0,-18 17,-36 1,19-18,-19 0,1 0,0 0,-1 0,1 0,0 0,-1 0,1 0,-1 0</inkml:trace>
  <inkml:trace contextRef="#ctx0" brushRef="#br0" timeOffset="6029.4063">5944 15381,'18'0,"0"0,17 0,-18 0,36 0,0 0,-35 0,35 18,-18-1,-17-17,-1 18,1-18,0 0,-1 0,1 0,0 0,-1 0,1 0,0 0</inkml:trace>
  <inkml:trace contextRef="#ctx0" brushRef="#br0" timeOffset="9260.32">16792 8026,'18'0,"35"0,-36 0,36 0,-17 0,-19 0,19 0,-19 0,18 0,-17 0,0 0,-1 0,1 0,17 0,-17 0,0 0,-1 0,1 0,-1 0</inkml:trace>
  <inkml:trace contextRef="#ctx0" brushRef="#br0" timeOffset="12226.0807">9207 13758,'0'18,"-52"53,-54 34,-88 107,-36 17,-34 36,70-36,17-35,54-35,70-53,53 0,0-1,0-52,0 18,0 0,18-1,-1 18,1 18,17 18,18 87,35-34,-17-19,-1 36,19-70,-19 17,-17-35,18 17,17 1,-35 35,-18-36,-17-17,-1-36,-17-17,36 53,-19-71,1 18,0-17,-1-1,18-17,-17-1,-18 1,35-18,-17 17,0-17,35 0,-1 0,-16 0,17-17,35 17,-35-35,35 17,-17-17,34-1,-34-17,-18 18,0-18,-18 0,0 0,-35 18,18-35,-18-54,0 1,0-19,0 19,0 0,0-1,18 36,-18-36,52 36,-52-35,18 17,0 71,-18-1,0 19,17-1,-17 0,0 1,0-1,0-17,0-18,0-18,0-17,0 18,0-19,0 19,0 17,0-18,0 19,0 16,0 19,0-19,0 19,-17 17,17-18,-18 18,18-18,-18 1,1-36,-36-18,18 1,-18-1,-18-17,18 35,18-17,-18-1,18 18,17 18,1-1,-1 19,18-1,-18 18,18-17,-17 17,17-18,-18 0,18 1,-35-19,-1-17,19 18,-1 18,0-19,1 19,-1 17,18-18,-17 0,17-17</inkml:trace>
  <inkml:trace contextRef="#ctx0" brushRef="#br0" timeOffset="19638.6098">17057 8943,'17'0,"19"0,34 0,-17 0,18-18,-1 18,-17 0,-18 0,18 0,-35 0,-36-17,-17-1</inkml:trace>
  <inkml:trace contextRef="#ctx0" brushRef="#br0" timeOffset="20633.4441">16933 9543,'18'0,"17"0,1 0,16 0,19 0,-36 0,18 0,0 0,0 0,-18 0,1 0,-19 0</inkml:trace>
  <inkml:trace contextRef="#ctx0" brushRef="#br0" timeOffset="23224.7467">11624 13935,'-18'35,"-35"0,-17 53,-36 18,-17 35,17-35,18 0,17 0,18 0,18-36,35-34,0 16,0-16,0-19,0 19,0-1,0-17,17 17,1 18,-18-18,18 0,-18 18,17-35,-17 17,18 18,0-18,17-17,0 53,0-19,1-16,-36-1,35-17,0 17,1-17,-36-1,53 1,-36-18,18 0,18 0,-17 0,17 18,-1-18,19 17,-36-17,1 0,16 18,-34-18,17 0,-17 0,0 0,-1 0,1-35,17-18,1 0,16-18,-16-17,17 17,-36 18,1 1,17 16,-35 19,0-1,0 0,18-17,-18-18,0 18,0-53,0 17,0-17,0 0,0 17,0 18,0 36,0-19,0 19,-18 17,1-18,-1 18,18-18,-18 1,1 17,17-18,-36 1,19 17,17-36,-18 1,0 17,-17-17,18-18,-1 18,-17 17,17-17,0 17,1 1,-1 17,0 0,1 0,-1 0,-17-18,17 0,-17 1,17-19,1 36</inkml:trace>
  <inkml:trace contextRef="#ctx0" brushRef="#br0" timeOffset="30605.6277">12153 14623,'18'0,"-1"17,1-17,17 18,18 0,-17-1,34 18,18 18,-17-17,-18-1,-18 0,0-17,1-1,-1 19,-35-19,35 1,0 17,18 1,-35-1,17-17,1-1,16 18,-34-17,35 0,0 17,0 0,-18 1,18-1,-18-35,18 35,-35-17,35-1,0 1,0 0,-36-1,36 1,-18-18,-17 0,0 0,-1 0</inkml:trace>
  <inkml:trace contextRef="#ctx0" brushRef="#br0" timeOffset="32507.3152">13458 15240,'18'18,"0"-1,17 1,0 17,-17 0,0-35,17 36,-18-19,1-17,0 18,-1 0,-17-1,18-17,-18 18,18 0,-18-1,0 1,-18-1,0-17,1 0,-1 0,0 0,1 0,-1 18,-17-18,17 0,1 0,-19 0,19 0,-1 0,0 0,1 0,-1 0,18 18,-17-18</inkml:trace>
  <inkml:trace contextRef="#ctx0" brushRef="#br0" timeOffset="35156.6212">17339 10389,'35'0,"18"0,18-17,17-19,35 19,36 17,-35 0,-19 0,19 0,-53 0,-1 0,-52 0,-1 0,1 0,0 0,-1 0,1 0,17 17,0-17,1 0,-1 0,-17 0,17 0,-17 0,-1 0,1 0,-1 0</inkml:trace>
  <inkml:trace contextRef="#ctx0" brushRef="#br0" timeOffset="41777.7779">15363 14499,'18'0,"0"0,17 0,18 0,-35 0,34 0,19 0,-53 18,35-18,-18 0,-17 17,17-17,0 0,-17 0,17 0,0 18,-17-18,0 0,17 0,-18 18,1-18</inkml:trace>
  <inkml:trace contextRef="#ctx0" brushRef="#br0" timeOffset="44822.7539">17445 11024,'17'0,"1"0,0 0,52 0,1 0,35 0,52-17,-16 17,16 0,-17 0,36 0,-36 0,18 0,-36 0,-35 0,-35 17,-17-17,-1 0,0 0,-17 0,17 0,0 0,18 0,0 18,0-18,0 0,0 0,17 0,-34 0,34 0,-17 0,-18 0,-17 18,0-18,-36 0</inkml:trace>
  <inkml:trace contextRef="#ctx0" brushRef="#br0" timeOffset="46042.0695">17798 11677,'35'0,"18"0,0 0,35 0,35 0,-34 0,69 18,-52 17,18-18,-54 19,1-1,-1 0,36 18,-71-17,18-36,0 17,-17 1,-19-18,1-18</inkml:trace>
  <inkml:trace contextRef="#ctx0" brushRef="#br0" timeOffset="49540.9838">17198 14693,'0'18,"18"-1,34 19,1-1,18 36,35-19,-18 1,-17 0,-1-17,-35-19,-17 1,0 0,-1-18,1 17,17 18,0-17,-35 17,18-35,-18 18,18-18,-1 18,19-1,-1 1,-35 0,35-1,-17-17,-1 0,-17 18,0-36,-17 18</inkml:trace>
  <inkml:trace contextRef="#ctx0" brushRef="#br0" timeOffset="51294.5424">17339 15487,'-18'0,"54"0,-1 0,35 0,-17 0,0 0,18 18,-18-18,0 0,-36 17,19-17,-19 18,1-18,0 0,-1 0,-17 17,35-17,1 18,-1-18,18 18,-18-1,-17 1,-1-18,19 0</inkml:trace>
  <inkml:trace contextRef="#ctx0" brushRef="#br0" timeOffset="54378.0798">19226 15487,'36'0,"-1"35,18 0,-18-17,36 0,-1 17,1-17,-1-1,-17-17,0 18,-18 0,1-18,-1 17,-17 1,17 0,0-18,0 17,18 1,0-18,0 17,-17-17,-1 18,0 0,0-1,-17 1,17 0,-17-1,0-17</inkml:trace>
  <inkml:trace contextRef="#ctx0" brushRef="#br0" timeOffset="55934.8743">19491 16651,'18'0,"17"-18,35 1,1 17,0-18,-19 1,19-1,0 0,-1 1,-35-1,-17 18,17-18,-17 1,0-1,-1 0,1 1,17 17,-17 0,-18-18,17 18,1 0,-18-17,18 17,-1-18,-17 0,36 1,-19 17,1-18,0 18,-1-18,1 18,-1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5:47.1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1094 4727,'53'0,"17"0,18 0,71-17,17 17,-34 0,-1 0,-36 0,19 17,-36 18,-17-17,-18 0,0-1,-36-17,18 0,-17 0,0 0,-1 0,1 0,17 0,-17 0,0 0,-1 0,18 0,-17 0,0 0,-1 0,1 0,0 0,-1 0,1 0,17 0,-17 0,-1 0,1 0,0 0,-1 0,1 0,0 0,-1 0,1 0,0 0,-1 0,-17 18,18-18,0 0,-1 0,-17-35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5:53.5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1094 6015,'17'0,"19"0,16-35,72 17,-36-17,71 17,-53 18,70 0,-17-18,17 18,1 0,-1 0,-17 0,-18 0,-18 0,-34 0,-1 0,0 0,-18 0,-17 0,-17 0,-1 0,-17 0,-1 0,1 0,-1 0,19 0,-1 0,0 0,1-17,-19 17,1 0,-36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5:58.0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1111 6632,'36'0,"16"0,19 0,17 0,0 0,36 0,-18 0,17 0,1 0,-36 0,0 0,-35 0,-18 0,0 0,-17 0,0 0,17 0,0-17,-17 17,0 0,-1 0,1 0,0 0,-1 0,1 0,-1 0,1 0,0 0,-1 0,1 0,0 0,-1 0,1 0,0 0,-1 0,1 0,17 0,0 0,-17 0,0 0,-1 0,1 0,17 0,-17 0,-1 0,1 0,0 0,-1 0,1 0,0 0,-1 0,1 0,0 0,-1 0,1 0,0 0,-1 0,1 0,17 17,-17-17,-1 0,1 0,0 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6:02.8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1094 7302,'35'18,"0"-18,36 0,17 0,35 18,1-18,-1 35,36 0,-35 1,-1-36,-35 17,18 1,-71-18,18 18,0-18,-18 0,18 0,0 17,18-17,-36 0,18 0,0 0,-18 0,0 0,-17 0,35 0,-18 0,1 0,-1 0,0 0,0 0,18 0,-17 0,-1 0,18 0,-18 0,0-17,18 17,0 0,-18 0,18 0,0 0,-17 0,17 0,-1 0,-16 0,-1 0,18 0,-35 0,17 0,0 0,0 0,18 0,-17 0,16 0,-16 0,-19 0,19 0,-19 0,1 0,0 0,17 0,0 0,-17 0,17 0,-17 0,35 0,-36 0,1 0,35 0,-18 0,-17 0,17 0,-17 0,17 0,0 0,-17 0,-1 0,1 0,0 0,-1 0,1 0,35 0,-35 0,35-18,-18 18,-18 0,19 0,-1 0,-17 0,-1 0,1-18,0 18,-1 0,18 0,-35-17,36 17,-19 0,1 0,17 0,1 0,-19 0,1 0,-1 0,-17-18,0-17,0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6:08.5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1058 11465,'36'0,"-1"0,35 0,72 0,-19 0,53 0,-34 0,16 0,-52 0,-18 0,-35 0,0 18,0-18,-35 0,52 0,1 0,-18 0,17 0,18 0,-17 0,0 0,-19 0,37 0,-19 0,18 0,-17 0,17 18,-35-18,0 17,-18-17,1 0,-19 0,18 18,-17-18,0 0,-1 17,1-17,0 0,17 0,-17 0,17 0,0 0,-17 0,-1 0,19 0,-19 0,1 0,17 0,1 0,-19 0,18 0,1 0,-19 0,19 0,-19 0,19 0,-1 0,-18 0,-17-17,18 17,0-18,-1 18,1 0,0 0,-1 0,1 0,-18-17,18 17,-1 0,1 0,0 0,-1 0,1 0,-1 0,1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6:11.7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1076 12030,'0'17,"18"-17,-1 0,54 0,17 0,18 18,35 0,-18-1,1 19,-36-36,18 17,-36 1,-52-18,35 0,-18 0,18 0,18 0,-1 0,19 0,-1 0,35 0,-35 0,53 0,-35 17,18 1,-1 0,-35-1,-17-17,0 18,-36 0,18-18,0 35,-18-17,-17-1,-1-17,1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11T18:46:33.1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1058 12823,'36'0,"-1"0,35 0,19 0,34 0,1-17,34-18,-52 35,0 0,-18 0,-53 0,18 0,-17 0,-19 0,19 0,-1 0,0 0,0 0,1 0,-1 0,0 0,-17 0,17 0,0-18,-17 18,17 0,-17 0,35-18,-18 1,0-1,-17 18,17-18,1 18,-1 0,0 0,-17 0,17 0,0 0,-17 0,17 0,-17 0,17 0,1 0,-19 0,18 0,-17 0,0 0,-1 0,19 0,-19 0,1 0,0 0,-1 0,18 0,-17 0,0 0,17 0,-17 0,-1 0,19 0,-36 18,17-18,-17-18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10/03/2020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3"/>
          </p:nvPr>
        </p:nvSpPr>
        <p:spPr>
          <a:xfrm>
            <a:off x="5867400" y="6705600"/>
            <a:ext cx="914400" cy="9144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1F30A0-E4B9-42FD-95EF-B614FCE7FAFD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58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2" Type="http://schemas.microsoft.com/office/2007/relationships/media" Target="../media/media15.wav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emf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customXml" Target="../ink/ink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wav"/><Relationship Id="rId7" Type="http://schemas.openxmlformats.org/officeDocument/2006/relationships/image" Target="../media/image5.png"/><Relationship Id="rId2" Type="http://schemas.microsoft.com/office/2007/relationships/media" Target="../media/media2.wav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20.wav"/><Relationship Id="rId7" Type="http://schemas.openxmlformats.org/officeDocument/2006/relationships/image" Target="../media/image31.png"/><Relationship Id="rId2" Type="http://schemas.microsoft.com/office/2007/relationships/media" Target="../media/media20.wav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37.emf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1.emf"/><Relationship Id="rId7" Type="http://schemas.openxmlformats.org/officeDocument/2006/relationships/image" Target="../media/image34.emf"/><Relationship Id="rId12" Type="http://schemas.openxmlformats.org/officeDocument/2006/relationships/customXml" Target="../ink/ink7.xml"/><Relationship Id="rId17" Type="http://schemas.openxmlformats.org/officeDocument/2006/relationships/image" Target="../media/image39.emf"/><Relationship Id="rId25" Type="http://schemas.openxmlformats.org/officeDocument/2006/relationships/image" Target="../media/image43.emf"/><Relationship Id="rId2" Type="http://schemas.openxmlformats.org/officeDocument/2006/relationships/audio" Target="../media/media22.wav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microsoft.com/office/2007/relationships/media" Target="../media/media22.wav"/><Relationship Id="rId6" Type="http://schemas.openxmlformats.org/officeDocument/2006/relationships/customXml" Target="../ink/ink4.xml"/><Relationship Id="rId11" Type="http://schemas.openxmlformats.org/officeDocument/2006/relationships/image" Target="../media/image36.emf"/><Relationship Id="rId24" Type="http://schemas.openxmlformats.org/officeDocument/2006/relationships/customXml" Target="../ink/ink13.xml"/><Relationship Id="rId5" Type="http://schemas.openxmlformats.org/officeDocument/2006/relationships/image" Target="../media/image33.emf"/><Relationship Id="rId15" Type="http://schemas.openxmlformats.org/officeDocument/2006/relationships/image" Target="../media/image38.emf"/><Relationship Id="rId23" Type="http://schemas.openxmlformats.org/officeDocument/2006/relationships/image" Target="../media/image42.emf"/><Relationship Id="rId28" Type="http://schemas.openxmlformats.org/officeDocument/2006/relationships/image" Target="../media/image2.png"/><Relationship Id="rId10" Type="http://schemas.openxmlformats.org/officeDocument/2006/relationships/customXml" Target="../ink/ink6.xml"/><Relationship Id="rId19" Type="http://schemas.openxmlformats.org/officeDocument/2006/relationships/image" Target="../media/image40.emf"/><Relationship Id="rId4" Type="http://schemas.openxmlformats.org/officeDocument/2006/relationships/customXml" Target="../ink/ink3.xml"/><Relationship Id="rId9" Type="http://schemas.openxmlformats.org/officeDocument/2006/relationships/image" Target="../media/image35.emf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65"/>
    </mc:Choice>
    <mc:Fallback>
      <p:transition spd="slow" advTm="28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627231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Semantica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INVOKEVIRTUAL: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Metodi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4" y="1450188"/>
            <a:ext cx="6005511" cy="32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3819"/>
            <a:ext cx="6280150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" y="3381629"/>
            <a:ext cx="8832850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6" y="4201500"/>
            <a:ext cx="8832851" cy="58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6" y="5102352"/>
            <a:ext cx="73406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7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82"/>
    </mc:Choice>
    <mc:Fallback>
      <p:transition spd="slow" advTm="50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496" y="755904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IJVM: INVOKEVIRTUAL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64008" y="1898904"/>
            <a:ext cx="8915400" cy="43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L’argomento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della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INVOKEVIRTUAL non </a:t>
            </a:r>
            <a:r>
              <a:rPr lang="en-GB" altLang="it-IT" dirty="0" smtClean="0">
                <a:solidFill>
                  <a:srgbClr val="000099"/>
                </a:solidFill>
                <a:cs typeface="Arial" charset="0"/>
              </a:rPr>
              <a:t>è:</a:t>
            </a:r>
          </a:p>
          <a:p>
            <a:pPr marL="285750" indent="-285750" eaLnBrk="1" hangingPunct="1">
              <a:buFont typeface="Arial" pitchFamily="34" charset="0"/>
              <a:buChar char="•"/>
            </a:pPr>
            <a:r>
              <a:rPr lang="en-GB" altLang="it-IT" dirty="0" smtClean="0">
                <a:solidFill>
                  <a:srgbClr val="000099"/>
                </a:solidFill>
                <a:cs typeface="Arial" charset="0"/>
              </a:rPr>
              <a:t>un 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offset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rispetto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al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valore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attuale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del PC come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delle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salto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(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anche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perchè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in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questo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modo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sarebbe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sempre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diverso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per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una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data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procedura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, a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seconda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di dove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viene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richiamata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), </a:t>
            </a:r>
            <a:endParaRPr lang="en-GB" altLang="it-IT" dirty="0" smtClean="0">
              <a:solidFill>
                <a:srgbClr val="000099"/>
              </a:solidFill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</a:pPr>
            <a:r>
              <a:rPr lang="en-GB" altLang="it-IT" dirty="0" smtClean="0">
                <a:solidFill>
                  <a:srgbClr val="000099"/>
                </a:solidFill>
                <a:cs typeface="Arial" charset="0"/>
              </a:rPr>
              <a:t>ma 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è  un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puntatore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all’interno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della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Constant Pool, dove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trova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il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puntatore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alla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procedura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(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riferito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all’area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dei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metodi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).</a:t>
            </a:r>
          </a:p>
          <a:p>
            <a:pPr eaLnBrk="1" hangingPunct="1"/>
            <a:endParaRPr lang="en-GB" altLang="it-IT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Il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numero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di </a:t>
            </a:r>
            <a:r>
              <a:rPr lang="en-GB" altLang="it-IT" dirty="0" err="1" smtClean="0">
                <a:solidFill>
                  <a:srgbClr val="000099"/>
                </a:solidFill>
                <a:cs typeface="Arial" charset="0"/>
              </a:rPr>
              <a:t>parametri</a:t>
            </a:r>
            <a:r>
              <a:rPr lang="en-GB" altLang="it-IT" dirty="0" smtClean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 smtClean="0">
                <a:solidFill>
                  <a:srgbClr val="000099"/>
                </a:solidFill>
                <a:cs typeface="Arial" charset="0"/>
              </a:rPr>
              <a:t>conta</a:t>
            </a:r>
            <a:r>
              <a:rPr lang="en-GB" altLang="it-IT" dirty="0" smtClean="0">
                <a:solidFill>
                  <a:srgbClr val="000099"/>
                </a:solidFill>
                <a:cs typeface="Arial" charset="0"/>
              </a:rPr>
              <a:t>:</a:t>
            </a:r>
          </a:p>
          <a:p>
            <a:pPr marL="285750" indent="-285750" eaLnBrk="1" hangingPunct="1">
              <a:buFont typeface="Arial" pitchFamily="34" charset="0"/>
              <a:buChar char="•"/>
            </a:pPr>
            <a:r>
              <a:rPr lang="en-GB" altLang="it-IT" dirty="0" err="1" smtClean="0">
                <a:solidFill>
                  <a:srgbClr val="000099"/>
                </a:solidFill>
                <a:cs typeface="Arial" charset="0"/>
              </a:rPr>
              <a:t>anche</a:t>
            </a:r>
            <a:r>
              <a:rPr lang="en-GB" altLang="it-IT" dirty="0" smtClean="0">
                <a:solidFill>
                  <a:srgbClr val="000099"/>
                </a:solidFill>
                <a:cs typeface="Arial" charset="0"/>
              </a:rPr>
              <a:t> OBJREF 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e </a:t>
            </a:r>
            <a:endParaRPr lang="en-GB" altLang="it-IT" dirty="0" smtClean="0">
              <a:solidFill>
                <a:srgbClr val="000099"/>
              </a:solidFill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</a:pPr>
            <a:r>
              <a:rPr lang="en-GB" altLang="it-IT" dirty="0" err="1" smtClean="0">
                <a:solidFill>
                  <a:srgbClr val="000099"/>
                </a:solidFill>
                <a:cs typeface="Arial" charset="0"/>
              </a:rPr>
              <a:t>variabili</a:t>
            </a:r>
            <a:r>
              <a:rPr lang="en-GB" altLang="it-IT" dirty="0" smtClean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 smtClean="0">
                <a:solidFill>
                  <a:srgbClr val="000099"/>
                </a:solidFill>
                <a:cs typeface="Arial" charset="0"/>
              </a:rPr>
              <a:t>locali</a:t>
            </a:r>
            <a:r>
              <a:rPr lang="en-GB" altLang="it-IT" dirty="0" smtClean="0">
                <a:solidFill>
                  <a:srgbClr val="000099"/>
                </a:solidFill>
                <a:cs typeface="Arial" charset="0"/>
              </a:rPr>
              <a:t> del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metodo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</a:p>
          <a:p>
            <a:pPr eaLnBrk="1" hangingPunct="1"/>
            <a:r>
              <a:rPr lang="en-GB" altLang="it-IT" dirty="0" err="1" smtClean="0">
                <a:solidFill>
                  <a:srgbClr val="000099"/>
                </a:solidFill>
                <a:cs typeface="Arial" charset="0"/>
              </a:rPr>
              <a:t>sono</a:t>
            </a:r>
            <a:r>
              <a:rPr lang="en-GB" altLang="it-IT" dirty="0" smtClean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memorizzate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nella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method area,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subito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prima del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codice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vero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e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proprio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della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procedura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(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occupano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2 byte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ciascuno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): </a:t>
            </a:r>
            <a:endParaRPr lang="en-GB" altLang="it-IT" dirty="0" smtClean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endParaRPr lang="en-GB" altLang="it-IT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en-GB" altLang="it-IT" sz="2000" b="1" dirty="0" err="1" smtClean="0">
                <a:solidFill>
                  <a:srgbClr val="000099"/>
                </a:solidFill>
                <a:cs typeface="Arial" charset="0"/>
              </a:rPr>
              <a:t>queste</a:t>
            </a:r>
            <a:r>
              <a:rPr lang="en-GB" altLang="it-IT" sz="2000" b="1" dirty="0" smtClean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2000" b="1" dirty="0" err="1">
                <a:solidFill>
                  <a:srgbClr val="000099"/>
                </a:solidFill>
                <a:cs typeface="Arial" charset="0"/>
              </a:rPr>
              <a:t>informazioni</a:t>
            </a:r>
            <a:r>
              <a:rPr lang="en-GB" altLang="it-IT" sz="2000" b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2000" b="1" dirty="0" err="1">
                <a:solidFill>
                  <a:srgbClr val="000099"/>
                </a:solidFill>
                <a:cs typeface="Arial" charset="0"/>
              </a:rPr>
              <a:t>sono</a:t>
            </a:r>
            <a:r>
              <a:rPr lang="en-GB" altLang="it-IT" sz="2000" b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2000" b="1" dirty="0" err="1">
                <a:solidFill>
                  <a:srgbClr val="000099"/>
                </a:solidFill>
                <a:cs typeface="Arial" charset="0"/>
              </a:rPr>
              <a:t>indispensabili</a:t>
            </a:r>
            <a:r>
              <a:rPr lang="en-GB" altLang="it-IT" sz="2000" b="1" dirty="0">
                <a:solidFill>
                  <a:srgbClr val="000099"/>
                </a:solidFill>
                <a:cs typeface="Arial" charset="0"/>
              </a:rPr>
              <a:t> per </a:t>
            </a:r>
            <a:r>
              <a:rPr lang="en-GB" altLang="it-IT" sz="2000" b="1" dirty="0" err="1">
                <a:solidFill>
                  <a:srgbClr val="000099"/>
                </a:solidFill>
                <a:cs typeface="Arial" charset="0"/>
              </a:rPr>
              <a:t>permettere</a:t>
            </a:r>
            <a:r>
              <a:rPr lang="en-GB" altLang="it-IT" sz="2000" b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2000" b="1" dirty="0" err="1">
                <a:solidFill>
                  <a:srgbClr val="000099"/>
                </a:solidFill>
                <a:cs typeface="Arial" charset="0"/>
              </a:rPr>
              <a:t>alla</a:t>
            </a:r>
            <a:r>
              <a:rPr lang="en-GB" altLang="it-IT" sz="2000" b="1" dirty="0">
                <a:solidFill>
                  <a:srgbClr val="000099"/>
                </a:solidFill>
                <a:cs typeface="Arial" charset="0"/>
              </a:rPr>
              <a:t> INVOKEVIRTUAL di </a:t>
            </a:r>
            <a:r>
              <a:rPr lang="en-GB" altLang="it-IT" sz="2000" b="1" dirty="0" err="1">
                <a:solidFill>
                  <a:srgbClr val="000099"/>
                </a:solidFill>
                <a:cs typeface="Arial" charset="0"/>
              </a:rPr>
              <a:t>posizionare</a:t>
            </a:r>
            <a:r>
              <a:rPr lang="en-GB" altLang="it-IT" sz="2000" b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2000" b="1" dirty="0" err="1">
                <a:solidFill>
                  <a:srgbClr val="000099"/>
                </a:solidFill>
                <a:cs typeface="Arial" charset="0"/>
              </a:rPr>
              <a:t>correttamente</a:t>
            </a:r>
            <a:r>
              <a:rPr lang="en-GB" altLang="it-IT" sz="2000" b="1" dirty="0">
                <a:solidFill>
                  <a:srgbClr val="000099"/>
                </a:solidFill>
                <a:cs typeface="Arial" charset="0"/>
              </a:rPr>
              <a:t> LV e SP.</a:t>
            </a:r>
            <a:endParaRPr lang="it-IT" altLang="it-IT" sz="2000" b="1" dirty="0">
              <a:solidFill>
                <a:srgbClr val="000099"/>
              </a:solidFill>
              <a:cs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84"/>
    </mc:Choice>
    <mc:Fallback>
      <p:transition spd="slow" advTm="120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5814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 in  IJVM: Esercizio 7 - INVOKEVIRTUAL</a:t>
            </a:r>
            <a:endParaRPr lang="it-IT" sz="2000" b="1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61443" name="Rectangle 5"/>
          <p:cNvSpPr>
            <a:spLocks noChangeArrowheads="1"/>
          </p:cNvSpPr>
          <p:nvPr/>
        </p:nvSpPr>
        <p:spPr bwMode="auto">
          <a:xfrm>
            <a:off x="5372227" y="3371537"/>
            <a:ext cx="2222596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DIFF_NEG_YN (p1,p2)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{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int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;</a:t>
            </a:r>
          </a:p>
          <a:p>
            <a:pPr eaLnBrk="1" hangingPunct="1"/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= p1 – p2;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if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(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&lt; 0)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{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print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“Y”};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else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{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print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“N”};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return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(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);</a:t>
            </a:r>
          </a:p>
          <a:p>
            <a:pPr eaLnBrk="1" hangingPunct="1"/>
            <a:r>
              <a:rPr lang="it-IT" altLang="it-IT" sz="1800" dirty="0" smtClean="0">
                <a:solidFill>
                  <a:srgbClr val="000099"/>
                </a:solidFill>
                <a:cs typeface="Arial" charset="0"/>
              </a:rPr>
              <a:t>}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</p:txBody>
      </p:sp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228600" y="1186561"/>
            <a:ext cx="8915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Esercizio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7: “</a:t>
            </a:r>
            <a:r>
              <a:rPr lang="it-IT" altLang="it-IT" dirty="0" err="1">
                <a:solidFill>
                  <a:srgbClr val="000099"/>
                </a:solidFill>
                <a:cs typeface="Arial" charset="0"/>
              </a:rPr>
              <a:t>method</a:t>
            </a:r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 DIFF_NEG_YN (p1,p2)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” con due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parametri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e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una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var. loc. (diff).  </a:t>
            </a:r>
            <a:endParaRPr lang="en-GB" altLang="it-IT" dirty="0" smtClean="0">
              <a:solidFill>
                <a:srgbClr val="000099"/>
              </a:solidFill>
              <a:cs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3" y="1861153"/>
            <a:ext cx="6944741" cy="121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402459" y="3337310"/>
            <a:ext cx="3149983" cy="29307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it-IT" dirty="0" err="1">
                <a:solidFill>
                  <a:srgbClr val="000099"/>
                </a:solidFill>
                <a:cs typeface="Arial" charset="0"/>
              </a:rPr>
              <a:t>main</a:t>
            </a:r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()</a:t>
            </a:r>
          </a:p>
          <a:p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{ </a:t>
            </a:r>
            <a:r>
              <a:rPr lang="it-IT" altLang="it-IT" dirty="0" err="1">
                <a:solidFill>
                  <a:srgbClr val="000099"/>
                </a:solidFill>
                <a:cs typeface="Arial" charset="0"/>
              </a:rPr>
              <a:t>int</a:t>
            </a:r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dirty="0" err="1">
                <a:solidFill>
                  <a:srgbClr val="000099"/>
                </a:solidFill>
                <a:cs typeface="Arial" charset="0"/>
              </a:rPr>
              <a:t>ris</a:t>
            </a:r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;</a:t>
            </a:r>
          </a:p>
          <a:p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   …</a:t>
            </a:r>
          </a:p>
          <a:p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    </a:t>
            </a:r>
            <a:r>
              <a:rPr lang="it-IT" altLang="it-IT" dirty="0" err="1">
                <a:solidFill>
                  <a:srgbClr val="000099"/>
                </a:solidFill>
                <a:cs typeface="Arial" charset="0"/>
              </a:rPr>
              <a:t>ris</a:t>
            </a:r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=DIFF_NEG_YN(10,15)</a:t>
            </a:r>
          </a:p>
          <a:p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    …</a:t>
            </a:r>
          </a:p>
          <a:p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}</a:t>
            </a:r>
          </a:p>
          <a:p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        </a:t>
            </a:r>
          </a:p>
        </p:txBody>
      </p:sp>
      <p:cxnSp>
        <p:nvCxnSpPr>
          <p:cNvPr id="5" name="Connettore 2 4"/>
          <p:cNvCxnSpPr/>
          <p:nvPr/>
        </p:nvCxnSpPr>
        <p:spPr>
          <a:xfrm flipV="1">
            <a:off x="3054096" y="3575304"/>
            <a:ext cx="2002536" cy="1115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>
            <a:off x="3054096" y="4690872"/>
            <a:ext cx="2157984" cy="1216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1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39"/>
    </mc:Choice>
    <mc:Fallback>
      <p:transition spd="slow" advTm="86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1792" y="479211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Esercizio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7 - INVOKEVIRTUAL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62467" name="Rectangle 5"/>
          <p:cNvSpPr>
            <a:spLocks noChangeArrowheads="1"/>
          </p:cNvSpPr>
          <p:nvPr/>
        </p:nvSpPr>
        <p:spPr bwMode="auto">
          <a:xfrm>
            <a:off x="813816" y="1285724"/>
            <a:ext cx="8330184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.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method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DIFF_NEG_YN (p1,p2)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.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var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.end-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var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ILOAD p1      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  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// Inserisce il primo parametro in cima allo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stack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ILOAD p2    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  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// Inserisce il primo parametro in cima allo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stack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ISUB          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      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// Sottrae: p1-p2 (risultato in cima allo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stack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)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ISTORE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  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// Memorizza la differenza in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ILOAD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  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// Inserisce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in cima allo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stack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IFLT lt       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       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//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If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&lt; 0, goto lt (ovvero se p1&lt;p2 goto lt)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BIPUSH 0x4E     </a:t>
            </a:r>
            <a:r>
              <a:rPr lang="en-GB" altLang="it-IT" sz="18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//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 else, </a:t>
            </a:r>
            <a:r>
              <a:rPr lang="it-IT" altLang="it-IT" sz="1800" i="1" dirty="0" err="1">
                <a:solidFill>
                  <a:srgbClr val="000099"/>
                </a:solidFill>
                <a:cs typeface="Arial" charset="0"/>
              </a:rPr>
              <a:t>print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 "N"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OUT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GOTO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return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lt:     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BIPUSH 0x59    </a:t>
            </a:r>
            <a:r>
              <a:rPr lang="en-GB" altLang="it-IT" sz="18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// 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(</a:t>
            </a:r>
            <a:r>
              <a:rPr lang="it-IT" altLang="it-IT" sz="1800" i="1" dirty="0" err="1">
                <a:solidFill>
                  <a:srgbClr val="000099"/>
                </a:solidFill>
                <a:cs typeface="Arial" charset="0"/>
              </a:rPr>
              <a:t>diff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 &lt; 0)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OUT      </a:t>
            </a:r>
            <a:r>
              <a:rPr lang="en-GB" altLang="it-IT" sz="1800" i="1" dirty="0">
                <a:solidFill>
                  <a:srgbClr val="000099"/>
                </a:solidFill>
                <a:cs typeface="Arial" charset="0"/>
              </a:rPr>
              <a:t>       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       </a:t>
            </a:r>
            <a:r>
              <a:rPr lang="en-GB" altLang="it-IT" sz="18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//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sz="1800" i="1" dirty="0" err="1">
                <a:solidFill>
                  <a:srgbClr val="000099"/>
                </a:solidFill>
                <a:cs typeface="Arial" charset="0"/>
              </a:rPr>
              <a:t>print</a:t>
            </a:r>
            <a:r>
              <a:rPr lang="it-IT" altLang="it-IT" sz="1800" i="1" dirty="0">
                <a:solidFill>
                  <a:srgbClr val="000099"/>
                </a:solidFill>
                <a:cs typeface="Arial" charset="0"/>
              </a:rPr>
              <a:t> "Y"</a:t>
            </a:r>
          </a:p>
          <a:p>
            <a:pPr eaLnBrk="1" hangingPunct="1"/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return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: ILOAD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// Inserisce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in cima allo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stack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IRETURN      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 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// Return (chi invoca il metodo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trovera'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diff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              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          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//  in cima allo 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stack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, come valore restituito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              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            </a:t>
            </a:r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//  dal metodo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.end-</a:t>
            </a:r>
            <a:r>
              <a:rPr lang="it-IT" altLang="it-IT" sz="1800" dirty="0" err="1">
                <a:solidFill>
                  <a:srgbClr val="000099"/>
                </a:solidFill>
                <a:cs typeface="Arial" charset="0"/>
              </a:rPr>
              <a:t>method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2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862"/>
    </mc:Choice>
    <mc:Fallback>
      <p:transition spd="slow" advTm="151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47244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Esercizio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8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296862" y="1234885"/>
            <a:ext cx="8397875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8: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Scrivere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un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metodo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che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controlla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se i&lt;j, </a:t>
            </a:r>
            <a:endParaRPr lang="en-GB" altLang="it-IT" sz="2000" dirty="0" smtClean="0">
              <a:solidFill>
                <a:srgbClr val="000099"/>
              </a:solidFill>
              <a:latin typeface="Arial" charset="0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GB" altLang="it-IT" sz="2000" dirty="0" smtClean="0">
                <a:solidFill>
                  <a:srgbClr val="000099"/>
                </a:solidFill>
                <a:latin typeface="Arial" charset="0"/>
              </a:rPr>
              <a:t>dove 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i e j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sono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due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numeri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CON SEGNO  </a:t>
            </a:r>
            <a:endParaRPr lang="en-GB" altLang="it-IT" sz="2000" dirty="0" smtClean="0">
              <a:solidFill>
                <a:srgbClr val="000099"/>
              </a:solidFill>
              <a:latin typeface="Arial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GB" altLang="it-IT" sz="1600" dirty="0" smtClean="0">
                <a:solidFill>
                  <a:srgbClr val="000099"/>
                </a:solidFill>
                <a:latin typeface="Arial" charset="0"/>
              </a:rPr>
              <a:t>(</a:t>
            </a:r>
            <a:r>
              <a:rPr lang="en-GB" altLang="it-IT" sz="1600" dirty="0">
                <a:solidFill>
                  <a:srgbClr val="000099"/>
                </a:solidFill>
                <a:latin typeface="Arial" charset="0"/>
              </a:rPr>
              <a:t>in </a:t>
            </a:r>
            <a:r>
              <a:rPr lang="en-GB" altLang="it-IT" sz="1600" dirty="0" err="1">
                <a:solidFill>
                  <a:srgbClr val="000099"/>
                </a:solidFill>
                <a:latin typeface="Arial" charset="0"/>
              </a:rPr>
              <a:t>codifica</a:t>
            </a:r>
            <a:r>
              <a:rPr lang="en-GB" altLang="it-IT" sz="16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1600" dirty="0" err="1">
                <a:solidFill>
                  <a:srgbClr val="000099"/>
                </a:solidFill>
                <a:latin typeface="Arial" charset="0"/>
              </a:rPr>
              <a:t>complemento</a:t>
            </a:r>
            <a:r>
              <a:rPr lang="en-GB" altLang="it-IT" sz="1600" dirty="0">
                <a:solidFill>
                  <a:srgbClr val="000099"/>
                </a:solidFill>
                <a:latin typeface="Arial" charset="0"/>
              </a:rPr>
              <a:t> a 2) </a:t>
            </a:r>
            <a:r>
              <a:rPr lang="en-GB" altLang="it-IT" sz="1600" dirty="0" err="1">
                <a:solidFill>
                  <a:srgbClr val="000099"/>
                </a:solidFill>
                <a:latin typeface="Arial" charset="0"/>
              </a:rPr>
              <a:t>su</a:t>
            </a:r>
            <a:r>
              <a:rPr lang="en-GB" altLang="it-IT" sz="1600" dirty="0">
                <a:solidFill>
                  <a:srgbClr val="000099"/>
                </a:solidFill>
                <a:latin typeface="Arial" charset="0"/>
              </a:rPr>
              <a:t> 32 bit. </a:t>
            </a:r>
            <a:endParaRPr lang="en-GB" altLang="it-IT" sz="1600" dirty="0" smtClean="0">
              <a:solidFill>
                <a:srgbClr val="000099"/>
              </a:solidFill>
              <a:latin typeface="Arial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altLang="it-IT" sz="2000" dirty="0" smtClean="0">
                <a:solidFill>
                  <a:srgbClr val="000099"/>
                </a:solidFill>
                <a:latin typeface="Arial" charset="0"/>
              </a:rPr>
              <a:t>Il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metodo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 smtClean="0">
                <a:solidFill>
                  <a:srgbClr val="000099"/>
                </a:solidFill>
                <a:latin typeface="Arial" charset="0"/>
              </a:rPr>
              <a:t>restituisce</a:t>
            </a:r>
            <a:r>
              <a:rPr lang="en-GB" altLang="it-IT" sz="2000" dirty="0" smtClean="0">
                <a:solidFill>
                  <a:srgbClr val="000099"/>
                </a:solidFill>
                <a:latin typeface="Arial" charset="0"/>
              </a:rPr>
              <a:t>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altLang="it-IT" sz="1600" dirty="0" smtClean="0">
                <a:solidFill>
                  <a:srgbClr val="000099"/>
                </a:solidFill>
                <a:latin typeface="Arial" charset="0"/>
              </a:rPr>
              <a:t>1 </a:t>
            </a:r>
            <a:r>
              <a:rPr lang="en-GB" altLang="it-IT" sz="1600" dirty="0">
                <a:solidFill>
                  <a:srgbClr val="000099"/>
                </a:solidFill>
                <a:latin typeface="Arial" charset="0"/>
              </a:rPr>
              <a:t>se la </a:t>
            </a:r>
            <a:r>
              <a:rPr lang="en-GB" altLang="it-IT" sz="1600" dirty="0" err="1">
                <a:solidFill>
                  <a:srgbClr val="000099"/>
                </a:solidFill>
                <a:latin typeface="Arial" charset="0"/>
              </a:rPr>
              <a:t>condizione</a:t>
            </a:r>
            <a:r>
              <a:rPr lang="en-GB" altLang="it-IT" sz="16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1600" dirty="0">
                <a:solidFill>
                  <a:srgbClr val="000099"/>
                </a:solidFill>
                <a:latin typeface="Arial" charset="0"/>
                <a:cs typeface="Arial" charset="0"/>
              </a:rPr>
              <a:t>è </a:t>
            </a:r>
            <a:r>
              <a:rPr lang="en-GB" altLang="it-IT" sz="16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vera</a:t>
            </a:r>
            <a:r>
              <a:rPr lang="en-GB" altLang="it-IT" sz="1600" dirty="0">
                <a:solidFill>
                  <a:srgbClr val="000099"/>
                </a:solidFill>
                <a:latin typeface="Arial" charset="0"/>
                <a:cs typeface="Arial" charset="0"/>
              </a:rPr>
              <a:t>, </a:t>
            </a:r>
            <a:endParaRPr lang="en-GB" altLang="it-IT" sz="1600" dirty="0" smtClean="0">
              <a:solidFill>
                <a:srgbClr val="000099"/>
              </a:solidFill>
              <a:latin typeface="Arial" charset="0"/>
              <a:cs typeface="Arial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GB" altLang="it-IT" sz="1600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0 </a:t>
            </a:r>
            <a:r>
              <a:rPr lang="en-GB" altLang="it-IT" sz="1600" dirty="0" err="1">
                <a:solidFill>
                  <a:srgbClr val="000099"/>
                </a:solidFill>
                <a:latin typeface="Arial" charset="0"/>
                <a:cs typeface="Arial" charset="0"/>
              </a:rPr>
              <a:t>altrimenti</a:t>
            </a:r>
            <a:r>
              <a:rPr lang="en-GB" altLang="it-IT" sz="1600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GB" altLang="it-IT" sz="1600" dirty="0">
              <a:solidFill>
                <a:srgbClr val="000099"/>
              </a:solidFill>
              <a:latin typeface="Arial" charset="0"/>
              <a:cs typeface="Arial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63" y="3052553"/>
            <a:ext cx="871537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9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90"/>
    </mc:Choice>
    <mc:Fallback>
      <p:transition spd="slow" advTm="53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51816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Esercizio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8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auto">
          <a:xfrm>
            <a:off x="234696" y="1300033"/>
            <a:ext cx="8686800" cy="2111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20000"/>
              </a:spcAft>
            </a:pP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Schema di </a:t>
            </a:r>
            <a:r>
              <a:rPr lang="en-GB" altLang="it-IT" sz="1600" i="1" dirty="0" err="1">
                <a:solidFill>
                  <a:srgbClr val="000099"/>
                </a:solidFill>
                <a:latin typeface="Arial" charset="0"/>
              </a:rPr>
              <a:t>soluzione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:</a:t>
            </a:r>
          </a:p>
          <a:p>
            <a:pPr eaLnBrk="1" hangingPunct="1">
              <a:spcAft>
                <a:spcPct val="20000"/>
              </a:spcAft>
            </a:pP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if (i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  <a:sym typeface="Symbol" pitchFamily="18" charset="2"/>
              </a:rPr>
              <a:t>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0 and j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  <a:sym typeface="Symbol" pitchFamily="18" charset="2"/>
              </a:rPr>
              <a:t>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0) or (i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  <a:sym typeface="Symbol" pitchFamily="18" charset="2"/>
              </a:rPr>
              <a:t>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0 and j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  <a:sym typeface="Symbol" pitchFamily="18" charset="2"/>
              </a:rPr>
              <a:t>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0) then       // se </a:t>
            </a:r>
            <a:r>
              <a:rPr lang="en-GB" altLang="it-IT" sz="1600" i="1" dirty="0" err="1">
                <a:solidFill>
                  <a:srgbClr val="000099"/>
                </a:solidFill>
                <a:latin typeface="Arial" charset="0"/>
              </a:rPr>
              <a:t>sono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latin typeface="Arial" charset="0"/>
              </a:rPr>
              <a:t>dello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latin typeface="Arial" charset="0"/>
              </a:rPr>
              <a:t>stesso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 segno</a:t>
            </a:r>
          </a:p>
          <a:p>
            <a:pPr eaLnBrk="1" hangingPunct="1">
              <a:spcAft>
                <a:spcPct val="20000"/>
              </a:spcAft>
            </a:pP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	if (i-j&lt;0) return(1) else return(0)  // </a:t>
            </a:r>
            <a:r>
              <a:rPr lang="en-GB" altLang="it-IT" sz="1600" i="1" dirty="0" err="1">
                <a:solidFill>
                  <a:srgbClr val="000099"/>
                </a:solidFill>
                <a:latin typeface="Arial" charset="0"/>
              </a:rPr>
              <a:t>posso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 fare la </a:t>
            </a:r>
            <a:r>
              <a:rPr lang="en-GB" altLang="it-IT" sz="1600" i="1" dirty="0" err="1">
                <a:solidFill>
                  <a:srgbClr val="000099"/>
                </a:solidFill>
                <a:latin typeface="Arial" charset="0"/>
              </a:rPr>
              <a:t>differenza</a:t>
            </a:r>
            <a:endParaRPr lang="en-GB" altLang="it-IT" sz="1600" i="1" dirty="0">
              <a:solidFill>
                <a:srgbClr val="000099"/>
              </a:solidFill>
              <a:latin typeface="Arial" charset="0"/>
            </a:endParaRPr>
          </a:p>
          <a:p>
            <a:pPr eaLnBrk="1" hangingPunct="1">
              <a:spcAft>
                <a:spcPct val="20000"/>
              </a:spcAft>
            </a:pP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else</a:t>
            </a:r>
          </a:p>
          <a:p>
            <a:pPr eaLnBrk="1" hangingPunct="1">
              <a:spcAft>
                <a:spcPct val="20000"/>
              </a:spcAft>
            </a:pP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  if (i&lt;0) return (1) // </a:t>
            </a:r>
            <a:r>
              <a:rPr lang="en-GB" altLang="it-IT" sz="1600" i="1" dirty="0" err="1">
                <a:solidFill>
                  <a:srgbClr val="000099"/>
                </a:solidFill>
                <a:latin typeface="Arial" charset="0"/>
              </a:rPr>
              <a:t>altrimenti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latin typeface="Arial" charset="0"/>
              </a:rPr>
              <a:t>quello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latin typeface="Arial" charset="0"/>
              </a:rPr>
              <a:t>negativo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  <a:cs typeface="Arial" charset="0"/>
              </a:rPr>
              <a:t>è </a:t>
            </a:r>
            <a:r>
              <a:rPr lang="en-GB" altLang="it-IT" sz="1600" i="1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latin typeface="Arial" charset="0"/>
                <a:cs typeface="Arial" charset="0"/>
              </a:rPr>
              <a:t>più</a:t>
            </a:r>
            <a:r>
              <a:rPr lang="en-GB" altLang="it-IT" sz="1600" i="1" dirty="0">
                <a:solidFill>
                  <a:srgbClr val="000099"/>
                </a:solidFill>
                <a:latin typeface="Arial" charset="0"/>
                <a:cs typeface="Arial" charset="0"/>
              </a:rPr>
              <a:t> piccolo</a:t>
            </a:r>
          </a:p>
          <a:p>
            <a:pPr eaLnBrk="1" hangingPunct="1">
              <a:spcAft>
                <a:spcPct val="20000"/>
              </a:spcAft>
            </a:pPr>
            <a:r>
              <a:rPr lang="en-GB" altLang="it-IT" sz="1600" i="1" dirty="0">
                <a:solidFill>
                  <a:srgbClr val="000099"/>
                </a:solidFill>
                <a:latin typeface="Arial" charset="0"/>
                <a:cs typeface="Arial" charset="0"/>
              </a:rPr>
              <a:t>  else return (0)</a:t>
            </a:r>
          </a:p>
          <a:p>
            <a:pPr eaLnBrk="1" hangingPunct="1">
              <a:spcAft>
                <a:spcPct val="30000"/>
              </a:spcAft>
            </a:pPr>
            <a:endParaRPr lang="en-GB" altLang="it-IT" sz="1600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2340864" y="3151965"/>
            <a:ext cx="6364224" cy="322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ct val="30000"/>
              </a:spcAft>
            </a:pP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	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  <a:cs typeface="Arial" charset="0"/>
              </a:rPr>
              <a:t>LDC_W OBJREF			// 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  <a:cs typeface="Arial" charset="0"/>
              </a:rPr>
              <a:t>usando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1400" dirty="0" err="1">
                <a:solidFill>
                  <a:srgbClr val="000099"/>
                </a:solidFill>
                <a:latin typeface="Arial" charset="0"/>
                <a:cs typeface="Arial" charset="0"/>
              </a:rPr>
              <a:t>lessthen</a:t>
            </a:r>
            <a:endParaRPr lang="en-GB" altLang="it-IT" sz="1400" dirty="0">
              <a:solidFill>
                <a:srgbClr val="000099"/>
              </a:solidFill>
              <a:latin typeface="Arial" charset="0"/>
              <a:cs typeface="Arial" charset="0"/>
            </a:endParaRPr>
          </a:p>
          <a:p>
            <a:pPr>
              <a:spcAft>
                <a:spcPct val="30000"/>
              </a:spcAft>
            </a:pP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	ILOAD i				// </a:t>
            </a:r>
            <a:r>
              <a:rPr lang="en-GB" altLang="it-IT" sz="1400" dirty="0" err="1">
                <a:solidFill>
                  <a:srgbClr val="000099"/>
                </a:solidFill>
                <a:latin typeface="Arial" charset="0"/>
              </a:rPr>
              <a:t>diventa</a:t>
            </a: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 facile </a:t>
            </a:r>
            <a:r>
              <a:rPr lang="en-GB" altLang="it-IT" sz="1400" dirty="0" err="1">
                <a:solidFill>
                  <a:srgbClr val="000099"/>
                </a:solidFill>
                <a:latin typeface="Arial" charset="0"/>
              </a:rPr>
              <a:t>tradurre</a:t>
            </a: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 in IJVM</a:t>
            </a:r>
          </a:p>
          <a:p>
            <a:pPr>
              <a:spcAft>
                <a:spcPct val="30000"/>
              </a:spcAft>
            </a:pP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	ILOAD j				// </a:t>
            </a:r>
            <a:r>
              <a:rPr lang="en-GB" altLang="it-IT" sz="14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1400" dirty="0" err="1">
                <a:solidFill>
                  <a:srgbClr val="000099"/>
                </a:solidFill>
                <a:latin typeface="Arial" charset="0"/>
              </a:rPr>
              <a:t>codice</a:t>
            </a: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 C</a:t>
            </a:r>
          </a:p>
          <a:p>
            <a:pPr>
              <a:spcAft>
                <a:spcPct val="30000"/>
              </a:spcAft>
            </a:pP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	INVOKEVIRTUAL </a:t>
            </a:r>
            <a:r>
              <a:rPr lang="en-GB" altLang="it-IT" sz="1400" dirty="0" err="1">
                <a:solidFill>
                  <a:srgbClr val="000099"/>
                </a:solidFill>
                <a:latin typeface="Arial" charset="0"/>
              </a:rPr>
              <a:t>lessthen</a:t>
            </a: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	// if (i&lt;j)   {CODICE RAMO THEN}</a:t>
            </a:r>
          </a:p>
          <a:p>
            <a:pPr>
              <a:spcAft>
                <a:spcPct val="30000"/>
              </a:spcAft>
            </a:pP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	IFEQ  </a:t>
            </a:r>
            <a:r>
              <a:rPr lang="en-GB" altLang="it-IT" sz="1400" dirty="0" err="1">
                <a:solidFill>
                  <a:srgbClr val="000099"/>
                </a:solidFill>
                <a:latin typeface="Arial" charset="0"/>
              </a:rPr>
              <a:t>else_label</a:t>
            </a: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		// else      {CODICE RAMO ELSE}</a:t>
            </a:r>
          </a:p>
          <a:p>
            <a:pPr>
              <a:spcAft>
                <a:spcPct val="30000"/>
              </a:spcAft>
            </a:pPr>
            <a:r>
              <a:rPr lang="en-GB" altLang="it-IT" sz="1400" dirty="0" err="1">
                <a:solidFill>
                  <a:srgbClr val="000099"/>
                </a:solidFill>
                <a:latin typeface="Arial" charset="0"/>
              </a:rPr>
              <a:t>then_label</a:t>
            </a: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: 	... CODICE</a:t>
            </a:r>
          </a:p>
          <a:p>
            <a:pPr>
              <a:spcAft>
                <a:spcPct val="30000"/>
              </a:spcAft>
            </a:pP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		... RAMO THEN</a:t>
            </a:r>
          </a:p>
          <a:p>
            <a:pPr>
              <a:spcAft>
                <a:spcPct val="30000"/>
              </a:spcAft>
            </a:pP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	GOTO </a:t>
            </a:r>
            <a:r>
              <a:rPr lang="en-GB" altLang="it-IT" sz="1400" dirty="0" err="1">
                <a:solidFill>
                  <a:srgbClr val="000099"/>
                </a:solidFill>
                <a:latin typeface="Arial" charset="0"/>
              </a:rPr>
              <a:t>endif</a:t>
            </a:r>
            <a:endParaRPr lang="en-GB" altLang="it-IT" sz="1400" dirty="0">
              <a:solidFill>
                <a:srgbClr val="000099"/>
              </a:solidFill>
              <a:latin typeface="Arial" charset="0"/>
            </a:endParaRPr>
          </a:p>
          <a:p>
            <a:pPr>
              <a:spcAft>
                <a:spcPct val="30000"/>
              </a:spcAft>
            </a:pPr>
            <a:r>
              <a:rPr lang="en-GB" altLang="it-IT" sz="1400" dirty="0" err="1">
                <a:solidFill>
                  <a:srgbClr val="000099"/>
                </a:solidFill>
                <a:latin typeface="Arial" charset="0"/>
              </a:rPr>
              <a:t>else_label</a:t>
            </a: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:   	... CODICE</a:t>
            </a:r>
          </a:p>
          <a:p>
            <a:pPr>
              <a:spcAft>
                <a:spcPct val="30000"/>
              </a:spcAft>
            </a:pP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		...  RAMO ELSE</a:t>
            </a:r>
          </a:p>
          <a:p>
            <a:pPr>
              <a:spcAft>
                <a:spcPct val="30000"/>
              </a:spcAft>
            </a:pPr>
            <a:r>
              <a:rPr lang="en-GB" altLang="it-IT" sz="1400" dirty="0" err="1">
                <a:solidFill>
                  <a:srgbClr val="000099"/>
                </a:solidFill>
                <a:latin typeface="Arial" charset="0"/>
              </a:rPr>
              <a:t>endif</a:t>
            </a:r>
            <a:r>
              <a:rPr lang="en-GB" altLang="it-IT" sz="1400" dirty="0">
                <a:solidFill>
                  <a:srgbClr val="000099"/>
                </a:solidFill>
                <a:latin typeface="Arial" charset="0"/>
              </a:rPr>
              <a:t>: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246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771"/>
    </mc:Choice>
    <mc:Fallback>
      <p:transition spd="slow" advTm="117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76656" y="35814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Esercizio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8 - INVOKEVIRTUAL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228600" y="1186561"/>
            <a:ext cx="8915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Esercizio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7: </a:t>
            </a:r>
            <a:r>
              <a:rPr lang="en-US" altLang="it-IT" dirty="0" err="1" smtClean="0">
                <a:solidFill>
                  <a:srgbClr val="000099"/>
                </a:solidFill>
                <a:cs typeface="Arial" charset="0"/>
              </a:rPr>
              <a:t>Pseudocode</a:t>
            </a:r>
            <a:r>
              <a:rPr lang="en-US" altLang="it-IT" dirty="0" smtClean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US" altLang="it-IT" dirty="0" err="1" smtClean="0">
                <a:solidFill>
                  <a:srgbClr val="000099"/>
                </a:solidFill>
                <a:cs typeface="Arial" charset="0"/>
              </a:rPr>
              <a:t>Funzione</a:t>
            </a:r>
            <a:r>
              <a:rPr lang="en-US" altLang="it-IT" dirty="0" smtClean="0">
                <a:solidFill>
                  <a:srgbClr val="000099"/>
                </a:solidFill>
                <a:cs typeface="Arial" charset="0"/>
              </a:rPr>
              <a:t> di </a:t>
            </a:r>
            <a:r>
              <a:rPr lang="en-US" altLang="it-IT" dirty="0" err="1" smtClean="0">
                <a:solidFill>
                  <a:srgbClr val="000099"/>
                </a:solidFill>
                <a:cs typeface="Arial" charset="0"/>
              </a:rPr>
              <a:t>confronto</a:t>
            </a:r>
            <a:r>
              <a:rPr lang="en-US" altLang="it-IT" dirty="0" smtClean="0">
                <a:solidFill>
                  <a:srgbClr val="000099"/>
                </a:solidFill>
                <a:cs typeface="Arial" charset="0"/>
              </a:rPr>
              <a:t>…</a:t>
            </a:r>
            <a:endParaRPr lang="en-GB" altLang="it-IT" dirty="0" smtClean="0">
              <a:solidFill>
                <a:srgbClr val="000099"/>
              </a:solidFill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967" y="1898984"/>
            <a:ext cx="5230177" cy="423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5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56"/>
    </mc:Choice>
    <mc:Fallback>
      <p:transition spd="slow" advTm="36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5814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Esercizio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8 - INVOKEVIRTUAL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228600" y="1186561"/>
            <a:ext cx="8915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Esercizio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smtClean="0">
                <a:solidFill>
                  <a:srgbClr val="000099"/>
                </a:solidFill>
                <a:cs typeface="Arial" charset="0"/>
              </a:rPr>
              <a:t>8: </a:t>
            </a:r>
            <a:r>
              <a:rPr lang="en-US" altLang="it-IT" dirty="0" err="1" smtClean="0">
                <a:solidFill>
                  <a:srgbClr val="000099"/>
                </a:solidFill>
                <a:cs typeface="Arial" charset="0"/>
              </a:rPr>
              <a:t>Invocazione</a:t>
            </a:r>
            <a:r>
              <a:rPr lang="en-US" altLang="it-IT" dirty="0" smtClean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US" altLang="it-IT" dirty="0" err="1" smtClean="0">
                <a:solidFill>
                  <a:srgbClr val="000099"/>
                </a:solidFill>
                <a:cs typeface="Arial" charset="0"/>
              </a:rPr>
              <a:t>metodo</a:t>
            </a:r>
            <a:endParaRPr lang="en-GB" altLang="it-IT" dirty="0" smtClean="0">
              <a:solidFill>
                <a:srgbClr val="000099"/>
              </a:solidFill>
              <a:cs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8" y="1646111"/>
            <a:ext cx="675322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6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63"/>
    </mc:Choice>
    <mc:Fallback>
      <p:transition spd="slow" advTm="22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1792" y="479211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Esercizio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8 - INVOKEVIRTUAL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" y="1312545"/>
            <a:ext cx="26670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042" y="1312545"/>
            <a:ext cx="607695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put penna 2"/>
              <p14:cNvContentPartPr/>
              <p14:nvPr/>
            </p14:nvContentPartPr>
            <p14:xfrm>
              <a:off x="0" y="1454040"/>
              <a:ext cx="7398000" cy="4762800"/>
            </p14:xfrm>
          </p:contentPart>
        </mc:Choice>
        <mc:Fallback>
          <p:pic>
            <p:nvPicPr>
              <p:cNvPr id="3" name="Input penna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360" y="1444680"/>
                <a:ext cx="7416720" cy="4781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5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042"/>
    </mc:Choice>
    <mc:Fallback>
      <p:transition spd="slow" advTm="22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648" y="408432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IJVM:Esercizio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7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133350" y="1737360"/>
            <a:ext cx="9010650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LDC_W OBJREF  // prepara parametri da passare al metodo DIFF_NEG_YN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BIPUSH 10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BIPUSH 15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INVOKEVIRTUAL DIFF_NEG_YN</a:t>
            </a: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ISTORE </a:t>
            </a:r>
            <a:r>
              <a:rPr lang="en-GB" altLang="it-IT" sz="1800" dirty="0" err="1">
                <a:solidFill>
                  <a:srgbClr val="000099"/>
                </a:solidFill>
                <a:cs typeface="Arial" charset="0"/>
              </a:rPr>
              <a:t>risultato</a:t>
            </a:r>
            <a:endParaRPr lang="it-IT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sz="1800" dirty="0">
                <a:solidFill>
                  <a:srgbClr val="000099"/>
                </a:solidFill>
                <a:cs typeface="Arial" charset="0"/>
              </a:rPr>
              <a:t>        </a:t>
            </a:r>
            <a:r>
              <a:rPr lang="en-GB" altLang="it-IT" sz="1800" dirty="0">
                <a:solidFill>
                  <a:srgbClr val="000099"/>
                </a:solidFill>
                <a:cs typeface="Arial" charset="0"/>
              </a:rPr>
              <a:t>...</a:t>
            </a:r>
          </a:p>
          <a:p>
            <a:pPr eaLnBrk="1" hangingPunct="1"/>
            <a:endParaRPr lang="en-GB" altLang="it-IT" sz="18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OBJREF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è un “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riferimento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ad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oggetto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” (in IJVM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c’e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’ di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fatto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un solo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oggetto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,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quindi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questa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informazione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non serve, è 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stata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comunque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mantenuta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per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uniformità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con la JVM),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che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indica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all’interno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di quale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oggetto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eseguire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il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codice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del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metodo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(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l’oggetto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definisce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un “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ambiente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” con un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suo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stato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).</a:t>
            </a:r>
          </a:p>
          <a:p>
            <a:pPr eaLnBrk="1" hangingPunct="1"/>
            <a:endParaRPr lang="en-GB" altLang="it-IT" sz="9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Subito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sopra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OBJREF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sullo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stack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vengono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posti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i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valori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attuali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dei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parametri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,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quindi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viene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invocato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il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metodo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(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ovvero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richiamata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la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procedura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) DIFF_NEG_YN.</a:t>
            </a:r>
          </a:p>
          <a:p>
            <a:pPr eaLnBrk="1" hangingPunct="1"/>
            <a:endParaRPr lang="en-GB" altLang="it-IT" sz="900" dirty="0">
              <a:solidFill>
                <a:srgbClr val="000099"/>
              </a:solidFill>
              <a:cs typeface="Arial" charset="0"/>
            </a:endParaRPr>
          </a:p>
          <a:p>
            <a:pPr eaLnBrk="1" hangingPunct="1"/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Al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ritorno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il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risultato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trova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sul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top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dello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stack (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mentre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sono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stati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eliminati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 OBJREF e i due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parametri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passati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).</a:t>
            </a:r>
            <a:endParaRPr lang="it-IT" altLang="it-IT" dirty="0">
              <a:solidFill>
                <a:srgbClr val="000099"/>
              </a:solidFill>
              <a:cs typeface="Arial" charset="0"/>
            </a:endParaRP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180975" y="1139633"/>
            <a:ext cx="891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Esempio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di “</a:t>
            </a:r>
            <a:r>
              <a:rPr lang="it-IT" altLang="it-IT" dirty="0" err="1">
                <a:solidFill>
                  <a:srgbClr val="000099"/>
                </a:solidFill>
                <a:cs typeface="Arial" charset="0"/>
              </a:rPr>
              <a:t>method</a:t>
            </a:r>
            <a:r>
              <a:rPr lang="it-IT" altLang="it-IT" dirty="0">
                <a:solidFill>
                  <a:srgbClr val="000099"/>
                </a:solidFill>
                <a:cs typeface="Arial" charset="0"/>
              </a:rPr>
              <a:t> DIFF_NEG_YN (p1,p2)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” :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preparazione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dei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parametri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e “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invocazione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 del </a:t>
            </a:r>
            <a:r>
              <a:rPr lang="en-GB" altLang="it-IT" dirty="0" err="1">
                <a:solidFill>
                  <a:srgbClr val="000099"/>
                </a:solidFill>
                <a:cs typeface="Arial" charset="0"/>
              </a:rPr>
              <a:t>metodo</a:t>
            </a:r>
            <a:r>
              <a:rPr lang="en-GB" altLang="it-IT" dirty="0">
                <a:solidFill>
                  <a:srgbClr val="000099"/>
                </a:solidFill>
                <a:cs typeface="Arial" charset="0"/>
              </a:rPr>
              <a:t>”.</a:t>
            </a:r>
            <a:endParaRPr lang="it-IT" altLang="it-IT" dirty="0">
              <a:solidFill>
                <a:srgbClr val="000099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63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asellaDiTesto 1"/>
          <p:cNvSpPr txBox="1">
            <a:spLocks noChangeArrowheads="1"/>
          </p:cNvSpPr>
          <p:nvPr/>
        </p:nvSpPr>
        <p:spPr bwMode="auto">
          <a:xfrm>
            <a:off x="1116013" y="1125538"/>
            <a:ext cx="6553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it-IT" altLang="it-IT" sz="2000" i="1" dirty="0">
              <a:solidFill>
                <a:srgbClr val="000099"/>
              </a:solidFill>
              <a:latin typeface="Arial" charset="0"/>
            </a:endParaRPr>
          </a:p>
          <a:p>
            <a:pPr eaLnBrk="1" hangingPunct="1"/>
            <a:r>
              <a:rPr lang="it-IT" altLang="it-IT" sz="2000" i="1" dirty="0">
                <a:solidFill>
                  <a:srgbClr val="FF0000"/>
                </a:solidFill>
                <a:latin typeface="Arial" charset="0"/>
              </a:rPr>
              <a:t>INVOKEVIRTUAL</a:t>
            </a:r>
            <a:r>
              <a:rPr lang="it-IT" altLang="it-IT" sz="2000" dirty="0">
                <a:solidFill>
                  <a:srgbClr val="FF0000"/>
                </a:solidFill>
                <a:latin typeface="Arial" charset="0"/>
              </a:rPr>
              <a:t> metodo1   </a:t>
            </a:r>
            <a:r>
              <a:rPr lang="it-IT" altLang="it-IT" sz="2000" dirty="0">
                <a:solidFill>
                  <a:srgbClr val="000099"/>
                </a:solidFill>
                <a:latin typeface="Arial" charset="0"/>
              </a:rPr>
              <a:t>// richiama un metodo </a:t>
            </a:r>
          </a:p>
          <a:p>
            <a:pPr eaLnBrk="1" hangingPunct="1"/>
            <a:endParaRPr lang="it-IT" altLang="it-IT" sz="2000" dirty="0">
              <a:solidFill>
                <a:srgbClr val="000099"/>
              </a:solidFill>
              <a:latin typeface="Arial" charset="0"/>
            </a:endParaRPr>
          </a:p>
          <a:p>
            <a:pPr eaLnBrk="1" hangingPunct="1"/>
            <a:endParaRPr lang="it-IT" altLang="it-IT" sz="2000" dirty="0">
              <a:solidFill>
                <a:srgbClr val="000099"/>
              </a:solidFill>
              <a:latin typeface="Arial" charset="0"/>
            </a:endParaRPr>
          </a:p>
          <a:p>
            <a:pPr eaLnBrk="1" hangingPunct="1"/>
            <a:endParaRPr lang="it-IT" altLang="it-IT" sz="2000" dirty="0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" y="1899477"/>
            <a:ext cx="8412480" cy="57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tangolo 1"/>
          <p:cNvSpPr/>
          <p:nvPr/>
        </p:nvSpPr>
        <p:spPr>
          <a:xfrm>
            <a:off x="356616" y="267181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it-IT" dirty="0">
                <a:solidFill>
                  <a:srgbClr val="000099"/>
                </a:solidFill>
                <a:latin typeface="Arial" charset="0"/>
              </a:rPr>
              <a:t>.</a:t>
            </a:r>
            <a:r>
              <a:rPr lang="it-IT" altLang="it-IT" dirty="0" err="1">
                <a:solidFill>
                  <a:srgbClr val="000099"/>
                </a:solidFill>
                <a:latin typeface="Arial" charset="0"/>
              </a:rPr>
              <a:t>method</a:t>
            </a:r>
            <a:r>
              <a:rPr lang="it-IT" altLang="it-IT" dirty="0">
                <a:solidFill>
                  <a:srgbClr val="000099"/>
                </a:solidFill>
                <a:latin typeface="Arial" charset="0"/>
              </a:rPr>
              <a:t> metodo1(param1,param2,…,</a:t>
            </a:r>
            <a:r>
              <a:rPr lang="it-IT" altLang="it-IT" dirty="0" err="1">
                <a:solidFill>
                  <a:srgbClr val="000099"/>
                </a:solidFill>
                <a:latin typeface="Arial" charset="0"/>
              </a:rPr>
              <a:t>param_k</a:t>
            </a:r>
            <a:r>
              <a:rPr lang="it-IT" altLang="it-IT" dirty="0">
                <a:solidFill>
                  <a:srgbClr val="000099"/>
                </a:solidFill>
                <a:latin typeface="Arial" charset="0"/>
              </a:rPr>
              <a:t>)</a:t>
            </a:r>
          </a:p>
          <a:p>
            <a:r>
              <a:rPr lang="it-IT" altLang="it-IT" dirty="0">
                <a:solidFill>
                  <a:srgbClr val="000099"/>
                </a:solidFill>
                <a:latin typeface="Arial" charset="0"/>
              </a:rPr>
              <a:t>VARIABILI LOCALI</a:t>
            </a:r>
          </a:p>
          <a:p>
            <a:endParaRPr lang="it-IT" altLang="it-IT" dirty="0">
              <a:solidFill>
                <a:srgbClr val="000099"/>
              </a:solidFill>
              <a:latin typeface="Arial" charset="0"/>
            </a:endParaRPr>
          </a:p>
          <a:p>
            <a:r>
              <a:rPr lang="it-IT" altLang="it-IT" dirty="0">
                <a:solidFill>
                  <a:srgbClr val="000099"/>
                </a:solidFill>
                <a:latin typeface="Arial" charset="0"/>
              </a:rPr>
              <a:t>CODICE</a:t>
            </a:r>
          </a:p>
          <a:p>
            <a:endParaRPr lang="it-IT" altLang="it-IT" dirty="0">
              <a:solidFill>
                <a:srgbClr val="000099"/>
              </a:solidFill>
              <a:latin typeface="Arial" charset="0"/>
            </a:endParaRPr>
          </a:p>
          <a:p>
            <a:r>
              <a:rPr lang="it-IT" altLang="it-IT" dirty="0">
                <a:solidFill>
                  <a:srgbClr val="FF0000"/>
                </a:solidFill>
                <a:latin typeface="Arial" charset="0"/>
              </a:rPr>
              <a:t>IRETURN</a:t>
            </a:r>
          </a:p>
          <a:p>
            <a:r>
              <a:rPr lang="it-IT" altLang="it-IT" dirty="0">
                <a:solidFill>
                  <a:srgbClr val="000099"/>
                </a:solidFill>
                <a:latin typeface="Arial" charset="0"/>
              </a:rPr>
              <a:t>.end-</a:t>
            </a:r>
            <a:r>
              <a:rPr lang="it-IT" altLang="it-IT" dirty="0" err="1">
                <a:solidFill>
                  <a:srgbClr val="000099"/>
                </a:solidFill>
                <a:latin typeface="Arial" charset="0"/>
              </a:rPr>
              <a:t>method</a:t>
            </a:r>
            <a:endParaRPr lang="it-IT" altLang="it-IT" dirty="0">
              <a:solidFill>
                <a:srgbClr val="000099"/>
              </a:solidFill>
              <a:latin typeface="Arial" charset="0"/>
            </a:endParaRPr>
          </a:p>
          <a:p>
            <a:endParaRPr lang="it-IT" altLang="it-IT" dirty="0">
              <a:solidFill>
                <a:srgbClr val="000099"/>
              </a:solidFill>
              <a:latin typeface="Arial" charset="0"/>
            </a:endParaRPr>
          </a:p>
          <a:p>
            <a:pPr algn="ctr"/>
            <a:r>
              <a:rPr lang="it-IT" altLang="it-IT" dirty="0">
                <a:solidFill>
                  <a:srgbClr val="000099"/>
                </a:solidFill>
                <a:latin typeface="Arial" charset="0"/>
              </a:rPr>
              <a:t>metodo = funzione = procedura</a:t>
            </a:r>
            <a:endParaRPr lang="it-IT" altLang="it-IT" dirty="0"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515" y="2571232"/>
            <a:ext cx="4563046" cy="248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5" y="5714265"/>
            <a:ext cx="8549641" cy="647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935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907"/>
    </mc:Choice>
    <mc:Fallback>
      <p:transition spd="slow" advTm="133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47244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Cosa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accade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con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questo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codice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???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89" y="3141536"/>
            <a:ext cx="481012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96" y="1665161"/>
            <a:ext cx="12668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5043297"/>
            <a:ext cx="416242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30" y="5052822"/>
            <a:ext cx="33147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282680" y="2679840"/>
              <a:ext cx="6083640" cy="3924360"/>
            </p14:xfrm>
          </p:contentPart>
        </mc:Choice>
        <mc:Fallback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3320" y="2670480"/>
                <a:ext cx="6102360" cy="3943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26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28"/>
    </mc:Choice>
    <mc:Fallback>
      <p:transition spd="slow" advTm="7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51816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Cosa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succede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questo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caso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???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45" y="1661160"/>
            <a:ext cx="48291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45" y="3062859"/>
            <a:ext cx="14668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22" y="3062859"/>
            <a:ext cx="48387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22" y="5827967"/>
            <a:ext cx="3714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033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82"/>
    </mc:Choice>
    <mc:Fallback>
      <p:transition spd="slow" advTm="5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0464" y="1661160"/>
            <a:ext cx="2444496" cy="425196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.method </a:t>
            </a:r>
            <a:r>
              <a:rPr lang="en-GB" altLang="it-IT" sz="2000" dirty="0" err="1" smtClean="0"/>
              <a:t>minoredi</a:t>
            </a:r>
            <a:r>
              <a:rPr lang="en-GB" altLang="it-IT" sz="2000" dirty="0" smtClean="0"/>
              <a:t> (</a:t>
            </a:r>
            <a:r>
              <a:rPr lang="en-GB" altLang="it-IT" sz="2000" dirty="0" err="1" smtClean="0"/>
              <a:t>i,j</a:t>
            </a:r>
            <a:r>
              <a:rPr lang="en-GB" altLang="it-IT" sz="2000" dirty="0" smtClean="0"/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	ILOAD i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	IFLT </a:t>
            </a:r>
            <a:r>
              <a:rPr lang="en-GB" altLang="it-IT" sz="2000" dirty="0" err="1" smtClean="0"/>
              <a:t>inegativo</a:t>
            </a:r>
            <a:endParaRPr lang="en-GB" altLang="it-IT" sz="20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	ILOAD j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	IFLT </a:t>
            </a:r>
            <a:r>
              <a:rPr lang="en-GB" altLang="it-IT" sz="2000" dirty="0" err="1" smtClean="0"/>
              <a:t>iposjneg</a:t>
            </a:r>
            <a:endParaRPr lang="en-GB" altLang="it-IT" sz="20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A:ILOAD i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	ILOAD j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	ISUB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	IFLT </a:t>
            </a:r>
            <a:r>
              <a:rPr lang="en-GB" altLang="it-IT" sz="2000" dirty="0" err="1" smtClean="0"/>
              <a:t>vero</a:t>
            </a:r>
            <a:endParaRPr lang="en-GB" altLang="it-IT" sz="20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err="1" smtClean="0"/>
              <a:t>iposjneg</a:t>
            </a:r>
            <a:r>
              <a:rPr lang="en-GB" altLang="it-IT" sz="2000" dirty="0" smtClean="0"/>
              <a:t>: BIPUSH 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    GOTO fine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err="1" smtClean="0"/>
              <a:t>inegativo</a:t>
            </a:r>
            <a:r>
              <a:rPr lang="en-GB" altLang="it-IT" sz="2000" dirty="0" smtClean="0"/>
              <a:t>: ILOAD j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	IFLT A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err="1" smtClean="0"/>
              <a:t>vero</a:t>
            </a:r>
            <a:r>
              <a:rPr lang="en-GB" altLang="it-IT" sz="2000" dirty="0" smtClean="0"/>
              <a:t>: BIPUSH 1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fine:     IRETURN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it-IT" sz="2000" dirty="0" smtClean="0"/>
              <a:t>.end-method</a:t>
            </a:r>
            <a:endParaRPr lang="it-IT" altLang="it-IT" sz="2000" dirty="0" smtClean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51816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IJVM: 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coem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usare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piu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funzioni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??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21"/>
    </mc:Choice>
    <mc:Fallback>
      <p:transition spd="slow" advTm="18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CasellaDiTesto 1"/>
          <p:cNvSpPr txBox="1">
            <a:spLocks noChangeArrowheads="1"/>
          </p:cNvSpPr>
          <p:nvPr/>
        </p:nvSpPr>
        <p:spPr bwMode="auto">
          <a:xfrm>
            <a:off x="303721" y="1258759"/>
            <a:ext cx="5399087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it-IT" altLang="en-US" sz="1600" dirty="0">
                <a:latin typeface="Arial" charset="0"/>
              </a:rPr>
              <a:t>.</a:t>
            </a:r>
            <a:r>
              <a:rPr lang="it-IT" altLang="en-US" sz="1600" dirty="0" err="1">
                <a:latin typeface="Arial" charset="0"/>
              </a:rPr>
              <a:t>method</a:t>
            </a:r>
            <a:r>
              <a:rPr lang="it-IT" altLang="en-US" sz="1600" dirty="0">
                <a:latin typeface="Arial" charset="0"/>
              </a:rPr>
              <a:t> </a:t>
            </a:r>
            <a:r>
              <a:rPr lang="it-IT" altLang="en-US" sz="1600" dirty="0" err="1">
                <a:latin typeface="Arial" charset="0"/>
              </a:rPr>
              <a:t>minoredi</a:t>
            </a:r>
            <a:r>
              <a:rPr lang="it-IT" altLang="en-US" sz="1600" dirty="0">
                <a:latin typeface="Arial" charset="0"/>
              </a:rPr>
              <a:t>(</a:t>
            </a:r>
            <a:r>
              <a:rPr lang="it-IT" altLang="en-US" sz="1600" dirty="0" err="1">
                <a:latin typeface="Arial" charset="0"/>
              </a:rPr>
              <a:t>i,j</a:t>
            </a:r>
            <a:r>
              <a:rPr lang="it-IT" altLang="en-US" sz="1600" dirty="0" smtClean="0">
                <a:latin typeface="Arial" charset="0"/>
              </a:rPr>
              <a:t>)</a:t>
            </a:r>
            <a:endParaRPr lang="it-IT" altLang="en-US" sz="1600" dirty="0">
              <a:latin typeface="Arial" charset="0"/>
            </a:endParaRPr>
          </a:p>
          <a:p>
            <a:r>
              <a:rPr lang="it-IT" altLang="en-US" sz="1600" dirty="0">
                <a:latin typeface="Arial" charset="0"/>
              </a:rPr>
              <a:t>ILOAD i</a:t>
            </a:r>
          </a:p>
          <a:p>
            <a:r>
              <a:rPr lang="it-IT" altLang="en-US" sz="1600" dirty="0">
                <a:latin typeface="Arial" charset="0"/>
              </a:rPr>
              <a:t>IFLT </a:t>
            </a:r>
            <a:r>
              <a:rPr lang="it-IT" altLang="en-US" sz="1600" dirty="0" err="1">
                <a:latin typeface="Arial" charset="0"/>
              </a:rPr>
              <a:t>inegativo</a:t>
            </a:r>
            <a:endParaRPr lang="it-IT" altLang="en-US" sz="1600" dirty="0">
              <a:latin typeface="Arial" charset="0"/>
            </a:endParaRPr>
          </a:p>
          <a:p>
            <a:r>
              <a:rPr lang="it-IT" altLang="en-US" sz="1600" dirty="0" err="1">
                <a:latin typeface="Arial" charset="0"/>
              </a:rPr>
              <a:t>ipositivo</a:t>
            </a:r>
            <a:r>
              <a:rPr lang="it-IT" altLang="en-US" sz="1600" dirty="0">
                <a:latin typeface="Arial" charset="0"/>
              </a:rPr>
              <a:t>:</a:t>
            </a:r>
          </a:p>
          <a:p>
            <a:r>
              <a:rPr lang="it-IT" altLang="en-US" sz="1600" dirty="0">
                <a:latin typeface="Arial" charset="0"/>
              </a:rPr>
              <a:t>ILOAD j</a:t>
            </a:r>
          </a:p>
          <a:p>
            <a:r>
              <a:rPr lang="it-IT" altLang="en-US" sz="1600" dirty="0">
                <a:latin typeface="Arial" charset="0"/>
              </a:rPr>
              <a:t>IFLT </a:t>
            </a:r>
            <a:r>
              <a:rPr lang="it-IT" altLang="en-US" sz="1600" dirty="0" err="1">
                <a:latin typeface="Arial" charset="0"/>
              </a:rPr>
              <a:t>segnodiverso</a:t>
            </a:r>
            <a:endParaRPr lang="it-IT" altLang="en-US" sz="1600" dirty="0">
              <a:latin typeface="Arial" charset="0"/>
            </a:endParaRPr>
          </a:p>
          <a:p>
            <a:r>
              <a:rPr lang="it-IT" altLang="en-US" sz="1600" dirty="0">
                <a:latin typeface="Arial" charset="0"/>
              </a:rPr>
              <a:t>GOTO </a:t>
            </a:r>
            <a:r>
              <a:rPr lang="it-IT" altLang="en-US" sz="1600" dirty="0" err="1">
                <a:latin typeface="Arial" charset="0"/>
              </a:rPr>
              <a:t>segnouguale</a:t>
            </a:r>
            <a:endParaRPr lang="it-IT" altLang="en-US" sz="1600" dirty="0">
              <a:latin typeface="Arial" charset="0"/>
            </a:endParaRPr>
          </a:p>
          <a:p>
            <a:r>
              <a:rPr lang="it-IT" altLang="en-US" sz="1600" dirty="0" err="1">
                <a:latin typeface="Arial" charset="0"/>
              </a:rPr>
              <a:t>Inegativo</a:t>
            </a:r>
            <a:r>
              <a:rPr lang="it-IT" altLang="en-US" sz="1600" dirty="0">
                <a:latin typeface="Arial" charset="0"/>
              </a:rPr>
              <a:t>:</a:t>
            </a:r>
          </a:p>
          <a:p>
            <a:r>
              <a:rPr lang="it-IT" altLang="en-US" sz="1600" dirty="0">
                <a:latin typeface="Arial" charset="0"/>
              </a:rPr>
              <a:t>ILOAD j</a:t>
            </a:r>
          </a:p>
          <a:p>
            <a:r>
              <a:rPr lang="it-IT" altLang="en-US" sz="1600" dirty="0">
                <a:latin typeface="Arial" charset="0"/>
              </a:rPr>
              <a:t>IFLT </a:t>
            </a:r>
            <a:r>
              <a:rPr lang="it-IT" altLang="en-US" sz="1600" dirty="0" err="1">
                <a:latin typeface="Arial" charset="0"/>
              </a:rPr>
              <a:t>segnouguale</a:t>
            </a:r>
            <a:endParaRPr lang="it-IT" altLang="en-US" sz="1600" dirty="0">
              <a:latin typeface="Arial" charset="0"/>
            </a:endParaRPr>
          </a:p>
          <a:p>
            <a:r>
              <a:rPr lang="it-IT" altLang="en-US" sz="1600" dirty="0">
                <a:latin typeface="Arial" charset="0"/>
              </a:rPr>
              <a:t>GOTO </a:t>
            </a:r>
            <a:r>
              <a:rPr lang="it-IT" altLang="en-US" sz="1600" dirty="0" err="1">
                <a:latin typeface="Arial" charset="0"/>
              </a:rPr>
              <a:t>segnodiverso</a:t>
            </a:r>
            <a:endParaRPr lang="it-IT" altLang="en-US" sz="1600" dirty="0">
              <a:latin typeface="Arial" charset="0"/>
            </a:endParaRPr>
          </a:p>
          <a:p>
            <a:r>
              <a:rPr lang="it-IT" altLang="en-US" sz="1600" dirty="0" err="1">
                <a:latin typeface="Arial" charset="0"/>
              </a:rPr>
              <a:t>segnodiverso</a:t>
            </a:r>
            <a:r>
              <a:rPr lang="it-IT" altLang="en-US" sz="1600" dirty="0">
                <a:latin typeface="Arial" charset="0"/>
              </a:rPr>
              <a:t>:</a:t>
            </a:r>
          </a:p>
          <a:p>
            <a:r>
              <a:rPr lang="it-IT" altLang="en-US" sz="1600" dirty="0">
                <a:latin typeface="Arial" charset="0"/>
              </a:rPr>
              <a:t>ILOAD i</a:t>
            </a:r>
          </a:p>
          <a:p>
            <a:r>
              <a:rPr lang="it-IT" altLang="en-US" sz="1600" dirty="0">
                <a:latin typeface="Arial" charset="0"/>
              </a:rPr>
              <a:t>IFLT vero</a:t>
            </a:r>
          </a:p>
          <a:p>
            <a:r>
              <a:rPr lang="it-IT" altLang="en-US" sz="1600" dirty="0">
                <a:latin typeface="Arial" charset="0"/>
              </a:rPr>
              <a:t>falso:</a:t>
            </a:r>
          </a:p>
          <a:p>
            <a:r>
              <a:rPr lang="it-IT" altLang="en-US" sz="1600" dirty="0">
                <a:latin typeface="Arial" charset="0"/>
              </a:rPr>
              <a:t>BIPUSH 0</a:t>
            </a:r>
          </a:p>
          <a:p>
            <a:r>
              <a:rPr lang="it-IT" altLang="en-US" sz="1600" dirty="0">
                <a:latin typeface="Arial" charset="0"/>
              </a:rPr>
              <a:t>IRETURN</a:t>
            </a:r>
          </a:p>
          <a:p>
            <a:r>
              <a:rPr lang="it-IT" altLang="en-US" sz="1600" dirty="0">
                <a:latin typeface="Arial" charset="0"/>
              </a:rPr>
              <a:t>vero:</a:t>
            </a:r>
          </a:p>
          <a:p>
            <a:r>
              <a:rPr lang="it-IT" altLang="en-US" sz="1600" dirty="0">
                <a:latin typeface="Arial" charset="0"/>
              </a:rPr>
              <a:t>BIPUSH 1</a:t>
            </a:r>
          </a:p>
          <a:p>
            <a:r>
              <a:rPr lang="it-IT" altLang="en-US" sz="1600" dirty="0">
                <a:latin typeface="Arial" charset="0"/>
              </a:rPr>
              <a:t>IRETURN</a:t>
            </a:r>
          </a:p>
        </p:txBody>
      </p:sp>
      <p:sp>
        <p:nvSpPr>
          <p:cNvPr id="68611" name="CasellaDiTesto 2"/>
          <p:cNvSpPr txBox="1">
            <a:spLocks noChangeArrowheads="1"/>
          </p:cNvSpPr>
          <p:nvPr/>
        </p:nvSpPr>
        <p:spPr bwMode="auto">
          <a:xfrm>
            <a:off x="4787899" y="1258759"/>
            <a:ext cx="3960813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it-IT" altLang="en-US" sz="1600" dirty="0" err="1">
                <a:latin typeface="Arial" charset="0"/>
              </a:rPr>
              <a:t>segnouguale</a:t>
            </a:r>
            <a:r>
              <a:rPr lang="it-IT" altLang="en-US" sz="1600" dirty="0">
                <a:latin typeface="Arial" charset="0"/>
              </a:rPr>
              <a:t>:</a:t>
            </a:r>
          </a:p>
          <a:p>
            <a:r>
              <a:rPr lang="it-IT" altLang="en-US" sz="1600" dirty="0">
                <a:latin typeface="Arial" charset="0"/>
              </a:rPr>
              <a:t>ILOAD i</a:t>
            </a:r>
          </a:p>
          <a:p>
            <a:r>
              <a:rPr lang="it-IT" altLang="en-US" sz="1600" dirty="0">
                <a:latin typeface="Arial" charset="0"/>
              </a:rPr>
              <a:t>ILOAD j</a:t>
            </a:r>
          </a:p>
          <a:p>
            <a:r>
              <a:rPr lang="it-IT" altLang="en-US" sz="1600" dirty="0">
                <a:latin typeface="Arial" charset="0"/>
              </a:rPr>
              <a:t>ISUB</a:t>
            </a:r>
          </a:p>
          <a:p>
            <a:r>
              <a:rPr lang="it-IT" altLang="en-US" sz="1600" dirty="0">
                <a:latin typeface="Arial" charset="0"/>
              </a:rPr>
              <a:t>IFLT vero</a:t>
            </a:r>
          </a:p>
          <a:p>
            <a:r>
              <a:rPr lang="it-IT" altLang="en-US" sz="1600" dirty="0">
                <a:latin typeface="Arial" charset="0"/>
              </a:rPr>
              <a:t>GOTO falso</a:t>
            </a:r>
          </a:p>
          <a:p>
            <a:r>
              <a:rPr lang="it-IT" altLang="en-US" sz="1600" dirty="0">
                <a:latin typeface="Arial" charset="0"/>
              </a:rPr>
              <a:t>.end-</a:t>
            </a:r>
            <a:r>
              <a:rPr lang="it-IT" altLang="en-US" sz="1600" dirty="0" err="1">
                <a:latin typeface="Arial" charset="0"/>
              </a:rPr>
              <a:t>method</a:t>
            </a:r>
            <a:endParaRPr lang="it-IT" altLang="en-US" sz="1600" dirty="0">
              <a:latin typeface="Arial" charset="0"/>
            </a:endParaRPr>
          </a:p>
          <a:p>
            <a:r>
              <a:rPr lang="it-IT" altLang="en-US" sz="1600" dirty="0">
                <a:latin typeface="Arial" charset="0"/>
              </a:rPr>
              <a:t>.</a:t>
            </a:r>
            <a:r>
              <a:rPr lang="it-IT" altLang="en-US" sz="1600" dirty="0" err="1">
                <a:latin typeface="Arial" charset="0"/>
              </a:rPr>
              <a:t>constant</a:t>
            </a:r>
            <a:endParaRPr lang="it-IT" altLang="en-US" sz="1600" dirty="0">
              <a:latin typeface="Arial" charset="0"/>
            </a:endParaRPr>
          </a:p>
          <a:p>
            <a:r>
              <a:rPr lang="it-IT" altLang="en-US" sz="1600" dirty="0">
                <a:latin typeface="Arial" charset="0"/>
              </a:rPr>
              <a:t>OBJREF 0xFF</a:t>
            </a:r>
          </a:p>
          <a:p>
            <a:r>
              <a:rPr lang="it-IT" altLang="en-US" sz="1600" dirty="0">
                <a:latin typeface="Arial" charset="0"/>
              </a:rPr>
              <a:t>.end-</a:t>
            </a:r>
            <a:r>
              <a:rPr lang="it-IT" altLang="en-US" sz="1600" dirty="0" err="1">
                <a:latin typeface="Arial" charset="0"/>
              </a:rPr>
              <a:t>constant</a:t>
            </a:r>
            <a:endParaRPr lang="it-IT" altLang="en-US" sz="1600" dirty="0">
              <a:latin typeface="Arial" charset="0"/>
            </a:endParaRPr>
          </a:p>
          <a:p>
            <a:r>
              <a:rPr lang="it-IT" altLang="en-US" sz="1600" dirty="0">
                <a:latin typeface="Arial" charset="0"/>
              </a:rPr>
              <a:t>.</a:t>
            </a:r>
            <a:r>
              <a:rPr lang="it-IT" altLang="en-US" sz="1600" dirty="0" err="1">
                <a:latin typeface="Arial" charset="0"/>
              </a:rPr>
              <a:t>main</a:t>
            </a:r>
            <a:endParaRPr lang="it-IT" altLang="en-US" sz="1600" dirty="0">
              <a:latin typeface="Arial" charset="0"/>
            </a:endParaRPr>
          </a:p>
          <a:p>
            <a:r>
              <a:rPr lang="it-IT" altLang="en-US" sz="1600" dirty="0">
                <a:latin typeface="Arial" charset="0"/>
              </a:rPr>
              <a:t>LDC_W OBJREF</a:t>
            </a:r>
          </a:p>
          <a:p>
            <a:r>
              <a:rPr lang="it-IT" altLang="en-US" sz="1600" dirty="0">
                <a:latin typeface="Arial" charset="0"/>
              </a:rPr>
              <a:t>BIPUSH 10</a:t>
            </a:r>
          </a:p>
          <a:p>
            <a:r>
              <a:rPr lang="it-IT" altLang="en-US" sz="1600" dirty="0">
                <a:latin typeface="Arial" charset="0"/>
              </a:rPr>
              <a:t>BIPUSH -3</a:t>
            </a:r>
          </a:p>
          <a:p>
            <a:r>
              <a:rPr lang="it-IT" altLang="en-US" sz="1600" dirty="0">
                <a:latin typeface="Arial" charset="0"/>
              </a:rPr>
              <a:t>INVOKEVIRTUAL </a:t>
            </a:r>
            <a:r>
              <a:rPr lang="it-IT" altLang="en-US" sz="1600" dirty="0" err="1">
                <a:latin typeface="Arial" charset="0"/>
              </a:rPr>
              <a:t>minoredi</a:t>
            </a:r>
            <a:endParaRPr lang="it-IT" altLang="en-US" sz="1600" dirty="0">
              <a:latin typeface="Arial" charset="0"/>
            </a:endParaRPr>
          </a:p>
          <a:p>
            <a:r>
              <a:rPr lang="it-IT" altLang="en-US" sz="1600" dirty="0">
                <a:latin typeface="Arial" charset="0"/>
              </a:rPr>
              <a:t>BIPUSH 0x30</a:t>
            </a:r>
          </a:p>
          <a:p>
            <a:r>
              <a:rPr lang="it-IT" altLang="en-US" sz="1600" dirty="0">
                <a:latin typeface="Arial" charset="0"/>
              </a:rPr>
              <a:t>IADD</a:t>
            </a:r>
            <a:br>
              <a:rPr lang="it-IT" altLang="en-US" sz="1600" dirty="0">
                <a:latin typeface="Arial" charset="0"/>
              </a:rPr>
            </a:br>
            <a:r>
              <a:rPr lang="it-IT" altLang="en-US" sz="1600" dirty="0">
                <a:latin typeface="Arial" charset="0"/>
              </a:rPr>
              <a:t>OUT</a:t>
            </a:r>
          </a:p>
          <a:p>
            <a:r>
              <a:rPr lang="it-IT" altLang="en-US" sz="1600" dirty="0">
                <a:latin typeface="Arial" charset="0"/>
              </a:rPr>
              <a:t>HALT</a:t>
            </a:r>
          </a:p>
          <a:p>
            <a:r>
              <a:rPr lang="it-IT" altLang="en-US" sz="1600" dirty="0">
                <a:latin typeface="Arial" charset="0"/>
              </a:rPr>
              <a:t>.end-</a:t>
            </a:r>
            <a:r>
              <a:rPr lang="it-IT" altLang="en-US" sz="1600" dirty="0" err="1">
                <a:latin typeface="Arial" charset="0"/>
              </a:rPr>
              <a:t>main</a:t>
            </a:r>
            <a:endParaRPr lang="it-IT" altLang="en-US" sz="1600" dirty="0">
              <a:latin typeface="Arial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51816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</a:t>
            </a:r>
            <a:r>
              <a:rPr lang="en-GB" sz="2000" b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:  come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usare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piu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funzioni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??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put penna 2"/>
              <p14:cNvContentPartPr/>
              <p14:nvPr/>
            </p14:nvContentPartPr>
            <p14:xfrm>
              <a:off x="393840" y="1695600"/>
              <a:ext cx="711360" cy="44640"/>
            </p14:xfrm>
          </p:contentPart>
        </mc:Choice>
        <mc:Fallback>
          <p:pic>
            <p:nvPicPr>
              <p:cNvPr id="3" name="Input penna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000" y="1631880"/>
                <a:ext cx="7430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put penna 4"/>
              <p14:cNvContentPartPr/>
              <p14:nvPr/>
            </p14:nvContentPartPr>
            <p14:xfrm>
              <a:off x="393840" y="2114640"/>
              <a:ext cx="927360" cy="51120"/>
            </p14:xfrm>
          </p:contentPart>
        </mc:Choice>
        <mc:Fallback>
          <p:pic>
            <p:nvPicPr>
              <p:cNvPr id="5" name="Input penna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000" y="2050920"/>
                <a:ext cx="9590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put penna 5"/>
              <p14:cNvContentPartPr/>
              <p14:nvPr/>
            </p14:nvContentPartPr>
            <p14:xfrm>
              <a:off x="399960" y="2381400"/>
              <a:ext cx="756000" cy="6480"/>
            </p14:xfrm>
          </p:contentPart>
        </mc:Choice>
        <mc:Fallback>
          <p:pic>
            <p:nvPicPr>
              <p:cNvPr id="6" name="Input penna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4120" y="2317680"/>
                <a:ext cx="787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put penna 6"/>
              <p14:cNvContentPartPr/>
              <p14:nvPr/>
            </p14:nvContentPartPr>
            <p14:xfrm>
              <a:off x="393840" y="2628720"/>
              <a:ext cx="1549440" cy="76680"/>
            </p14:xfrm>
          </p:contentPart>
        </mc:Choice>
        <mc:Fallback>
          <p:pic>
            <p:nvPicPr>
              <p:cNvPr id="7" name="Input penna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8000" y="2565360"/>
                <a:ext cx="15814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put penna 7"/>
              <p14:cNvContentPartPr/>
              <p14:nvPr/>
            </p14:nvContentPartPr>
            <p14:xfrm>
              <a:off x="380880" y="4127400"/>
              <a:ext cx="1207080" cy="32040"/>
            </p14:xfrm>
          </p:contentPart>
        </mc:Choice>
        <mc:Fallback>
          <p:pic>
            <p:nvPicPr>
              <p:cNvPr id="8" name="Input penna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5040" y="4064040"/>
                <a:ext cx="1238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put penna 8"/>
              <p14:cNvContentPartPr/>
              <p14:nvPr/>
            </p14:nvContentPartPr>
            <p14:xfrm>
              <a:off x="387360" y="4330800"/>
              <a:ext cx="933840" cy="114480"/>
            </p14:xfrm>
          </p:contentPart>
        </mc:Choice>
        <mc:Fallback>
          <p:pic>
            <p:nvPicPr>
              <p:cNvPr id="9" name="Input penna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520" y="4267080"/>
                <a:ext cx="9655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put penna 9"/>
              <p14:cNvContentPartPr/>
              <p14:nvPr/>
            </p14:nvContentPartPr>
            <p14:xfrm>
              <a:off x="380880" y="4565520"/>
              <a:ext cx="864000" cy="51120"/>
            </p14:xfrm>
          </p:contentPart>
        </mc:Choice>
        <mc:Fallback>
          <p:pic>
            <p:nvPicPr>
              <p:cNvPr id="10" name="Input penna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5040" y="4502160"/>
                <a:ext cx="8956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put penna 10"/>
              <p14:cNvContentPartPr/>
              <p14:nvPr/>
            </p14:nvContentPartPr>
            <p14:xfrm>
              <a:off x="4832280" y="1415880"/>
              <a:ext cx="1194120" cy="32400"/>
            </p14:xfrm>
          </p:contentPart>
        </mc:Choice>
        <mc:Fallback>
          <p:pic>
            <p:nvPicPr>
              <p:cNvPr id="11" name="Input penna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6440" y="1352520"/>
                <a:ext cx="12258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put penna 11"/>
              <p14:cNvContentPartPr/>
              <p14:nvPr/>
            </p14:nvContentPartPr>
            <p14:xfrm>
              <a:off x="4788000" y="1841400"/>
              <a:ext cx="1321200" cy="819720"/>
            </p14:xfrm>
          </p:contentPart>
        </mc:Choice>
        <mc:Fallback>
          <p:pic>
            <p:nvPicPr>
              <p:cNvPr id="12" name="Input penna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72160" y="1778040"/>
                <a:ext cx="1352880" cy="9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put penna 12"/>
              <p14:cNvContentPartPr/>
              <p14:nvPr/>
            </p14:nvContentPartPr>
            <p14:xfrm>
              <a:off x="4844880" y="1511280"/>
              <a:ext cx="140400" cy="514800"/>
            </p14:xfrm>
          </p:contentPart>
        </mc:Choice>
        <mc:Fallback>
          <p:pic>
            <p:nvPicPr>
              <p:cNvPr id="13" name="Input penna 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29040" y="1447920"/>
                <a:ext cx="17208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put penna 13"/>
              <p14:cNvContentPartPr/>
              <p14:nvPr/>
            </p14:nvContentPartPr>
            <p14:xfrm>
              <a:off x="5937120" y="1422360"/>
              <a:ext cx="209880" cy="1333800"/>
            </p14:xfrm>
          </p:contentPart>
        </mc:Choice>
        <mc:Fallback>
          <p:pic>
            <p:nvPicPr>
              <p:cNvPr id="14" name="Input penna 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21280" y="1359000"/>
                <a:ext cx="241920" cy="14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put penna 14"/>
              <p14:cNvContentPartPr/>
              <p14:nvPr/>
            </p14:nvContentPartPr>
            <p14:xfrm>
              <a:off x="4349880" y="3073320"/>
              <a:ext cx="3156120" cy="3588120"/>
            </p14:xfrm>
          </p:contentPart>
        </mc:Choice>
        <mc:Fallback>
          <p:pic>
            <p:nvPicPr>
              <p:cNvPr id="15" name="Input penna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40520" y="3063960"/>
                <a:ext cx="3174840" cy="36068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4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14"/>
    </mc:Choice>
    <mc:Fallback>
      <p:transition spd="slow" advTm="251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08432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Meccanismo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di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funzionamento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della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INVOKEVIRTUAL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6323" name="Picture 4" descr="StackProced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141032"/>
            <a:ext cx="85820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280988" y="1295400"/>
            <a:ext cx="83978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Abbiamo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visto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come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possa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usare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lo stack per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memorizzare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le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variabili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locali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delle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diverse procedure:</a:t>
            </a:r>
            <a:endParaRPr lang="it-IT" altLang="it-IT" sz="2000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457198" y="3855466"/>
            <a:ext cx="839787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Ad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ogni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“Call”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crea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uno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spazio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sullo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stack per le var. </a:t>
            </a:r>
            <a:r>
              <a:rPr lang="en-GB" altLang="it-IT" sz="2000" dirty="0" err="1" smtClean="0">
                <a:solidFill>
                  <a:srgbClr val="000099"/>
                </a:solidFill>
                <a:latin typeface="Arial" charset="0"/>
                <a:cs typeface="Arial" charset="0"/>
              </a:rPr>
              <a:t>locali</a:t>
            </a:r>
            <a:endParaRPr lang="en-GB" altLang="it-IT" sz="2000" dirty="0" smtClean="0">
              <a:solidFill>
                <a:srgbClr val="000099"/>
              </a:solidFill>
              <a:latin typeface="Arial" charset="0"/>
              <a:cs typeface="Arial" charset="0"/>
            </a:endParaRPr>
          </a:p>
          <a:p>
            <a:pPr marL="342900" indent="-342900" eaLnBrk="1" hangingPunct="1">
              <a:spcAft>
                <a:spcPct val="30000"/>
              </a:spcAft>
              <a:buFont typeface="Arial" pitchFamily="34" charset="0"/>
              <a:buChar char="•"/>
            </a:pPr>
            <a:r>
              <a:rPr lang="en-GB" altLang="it-IT" sz="2000" dirty="0" err="1" smtClean="0">
                <a:solidFill>
                  <a:srgbClr val="000099"/>
                </a:solidFill>
                <a:latin typeface="Arial" charset="0"/>
                <a:cs typeface="Arial" charset="0"/>
              </a:rPr>
              <a:t>occorre</a:t>
            </a:r>
            <a:r>
              <a:rPr lang="en-GB" altLang="it-IT" sz="2000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sapere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quante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sono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, </a:t>
            </a:r>
          </a:p>
          <a:p>
            <a:pPr marL="342900" indent="-342900" eaLnBrk="1" hangingPunct="1">
              <a:spcAft>
                <a:spcPct val="30000"/>
              </a:spcAft>
              <a:buFont typeface="Arial" pitchFamily="34" charset="0"/>
              <a:buChar char="•"/>
            </a:pPr>
            <a:r>
              <a:rPr lang="en-GB" altLang="it-IT" sz="2000" i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i </a:t>
            </a:r>
            <a:r>
              <a:rPr lang="en-GB" altLang="it-IT" sz="2000" i="1" dirty="0" err="1">
                <a:solidFill>
                  <a:srgbClr val="000099"/>
                </a:solidFill>
                <a:latin typeface="Arial" charset="0"/>
                <a:cs typeface="Arial" charset="0"/>
              </a:rPr>
              <a:t>parametri</a:t>
            </a:r>
            <a:r>
              <a:rPr lang="en-GB" altLang="it-IT" sz="2000" i="1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i="1" dirty="0" err="1">
                <a:solidFill>
                  <a:srgbClr val="000099"/>
                </a:solidFill>
                <a:latin typeface="Arial" charset="0"/>
                <a:cs typeface="Arial" charset="0"/>
              </a:rPr>
              <a:t>sono</a:t>
            </a:r>
            <a:r>
              <a:rPr lang="en-GB" altLang="it-IT" sz="2000" i="1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i="1" dirty="0" err="1">
                <a:solidFill>
                  <a:srgbClr val="000099"/>
                </a:solidFill>
                <a:latin typeface="Arial" charset="0"/>
                <a:cs typeface="Arial" charset="0"/>
              </a:rPr>
              <a:t>anch’essi</a:t>
            </a:r>
            <a:r>
              <a:rPr lang="en-GB" altLang="it-IT" sz="2000" i="1" dirty="0">
                <a:solidFill>
                  <a:srgbClr val="000099"/>
                </a:solidFill>
                <a:latin typeface="Arial" charset="0"/>
                <a:cs typeface="Arial" charset="0"/>
              </a:rPr>
              <a:t> da  </a:t>
            </a:r>
            <a:r>
              <a:rPr lang="en-GB" altLang="it-IT" sz="2000" i="1" dirty="0" err="1">
                <a:solidFill>
                  <a:srgbClr val="000099"/>
                </a:solidFill>
                <a:latin typeface="Arial" charset="0"/>
                <a:cs typeface="Arial" charset="0"/>
              </a:rPr>
              <a:t>considerare</a:t>
            </a:r>
            <a:r>
              <a:rPr lang="en-GB" altLang="it-IT" sz="2000" i="1" dirty="0">
                <a:solidFill>
                  <a:srgbClr val="000099"/>
                </a:solidFill>
                <a:latin typeface="Arial" charset="0"/>
                <a:cs typeface="Arial" charset="0"/>
              </a:rPr>
              <a:t> come </a:t>
            </a:r>
            <a:r>
              <a:rPr lang="en-GB" altLang="it-IT" sz="2000" i="1" dirty="0" err="1">
                <a:solidFill>
                  <a:srgbClr val="000099"/>
                </a:solidFill>
                <a:latin typeface="Arial" charset="0"/>
                <a:cs typeface="Arial" charset="0"/>
              </a:rPr>
              <a:t>variabili</a:t>
            </a:r>
            <a:r>
              <a:rPr lang="en-GB" altLang="it-IT" sz="2000" i="1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i="1" dirty="0" err="1">
                <a:solidFill>
                  <a:srgbClr val="000099"/>
                </a:solidFill>
                <a:latin typeface="Arial" charset="0"/>
                <a:cs typeface="Arial" charset="0"/>
              </a:rPr>
              <a:t>locali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), </a:t>
            </a:r>
            <a:endParaRPr lang="en-GB" altLang="it-IT" sz="2000" dirty="0" smtClean="0">
              <a:solidFill>
                <a:srgbClr val="000099"/>
              </a:solidFill>
              <a:latin typeface="Arial" charset="0"/>
              <a:cs typeface="Arial" charset="0"/>
            </a:endParaRPr>
          </a:p>
          <a:p>
            <a:pPr>
              <a:spcAft>
                <a:spcPct val="30000"/>
              </a:spcAft>
            </a:pPr>
            <a:r>
              <a:rPr lang="en-GB" altLang="it-IT" sz="2000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LV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ed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SP </a:t>
            </a:r>
            <a:r>
              <a:rPr lang="en-GB" altLang="it-IT" sz="2000" dirty="0" err="1" smtClean="0">
                <a:solidFill>
                  <a:srgbClr val="000099"/>
                </a:solidFill>
                <a:latin typeface="Arial" charset="0"/>
                <a:cs typeface="Arial" charset="0"/>
              </a:rPr>
              <a:t>si</a:t>
            </a:r>
            <a:r>
              <a:rPr lang="en-GB" altLang="it-IT" sz="2000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spostano</a:t>
            </a:r>
            <a:r>
              <a:rPr lang="en-GB" altLang="it-IT" sz="2000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modo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da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puntare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sempre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al record di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attivazione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della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procedura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esecuzione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.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Anche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PC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viene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spostato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per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puntare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alla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prima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istruzione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della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procedura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richiamata</a:t>
            </a:r>
            <a:r>
              <a:rPr lang="en-GB" altLang="it-IT" sz="2000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.</a:t>
            </a:r>
            <a:endParaRPr lang="en-GB" altLang="it-IT" sz="2000" dirty="0">
              <a:solidFill>
                <a:srgbClr val="000099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20040" y="6071457"/>
            <a:ext cx="8823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Come </a:t>
            </a:r>
            <a:r>
              <a:rPr lang="en-GB" altLang="it-IT" dirty="0" err="1">
                <a:solidFill>
                  <a:srgbClr val="FF0000"/>
                </a:solidFill>
                <a:latin typeface="Arial" charset="0"/>
                <a:cs typeface="Arial" charset="0"/>
              </a:rPr>
              <a:t>si</a:t>
            </a: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dirty="0" err="1">
                <a:solidFill>
                  <a:srgbClr val="FF0000"/>
                </a:solidFill>
                <a:latin typeface="Arial" charset="0"/>
                <a:cs typeface="Arial" charset="0"/>
              </a:rPr>
              <a:t>fa</a:t>
            </a: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, al </a:t>
            </a:r>
            <a:r>
              <a:rPr lang="en-GB" altLang="it-IT" dirty="0" err="1">
                <a:solidFill>
                  <a:srgbClr val="FF0000"/>
                </a:solidFill>
                <a:latin typeface="Arial" charset="0"/>
                <a:cs typeface="Arial" charset="0"/>
              </a:rPr>
              <a:t>ritorno</a:t>
            </a: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dirty="0" err="1">
                <a:solidFill>
                  <a:srgbClr val="FF0000"/>
                </a:solidFill>
                <a:latin typeface="Arial" charset="0"/>
                <a:cs typeface="Arial" charset="0"/>
              </a:rPr>
              <a:t>dalla</a:t>
            </a: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dirty="0" err="1">
                <a:solidFill>
                  <a:srgbClr val="FF0000"/>
                </a:solidFill>
                <a:latin typeface="Arial" charset="0"/>
                <a:cs typeface="Arial" charset="0"/>
              </a:rPr>
              <a:t>procedura</a:t>
            </a: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, a </a:t>
            </a:r>
            <a:r>
              <a:rPr lang="en-GB" altLang="it-IT" dirty="0" err="1">
                <a:solidFill>
                  <a:srgbClr val="FF0000"/>
                </a:solidFill>
                <a:latin typeface="Arial" charset="0"/>
                <a:cs typeface="Arial" charset="0"/>
              </a:rPr>
              <a:t>riportare</a:t>
            </a: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 LV, SP e PC </a:t>
            </a:r>
            <a:r>
              <a:rPr lang="en-GB" altLang="it-IT" dirty="0" err="1">
                <a:solidFill>
                  <a:srgbClr val="FF0000"/>
                </a:solidFill>
                <a:latin typeface="Arial" charset="0"/>
                <a:cs typeface="Arial" charset="0"/>
              </a:rPr>
              <a:t>ai</a:t>
            </a: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dirty="0" err="1">
                <a:solidFill>
                  <a:srgbClr val="FF0000"/>
                </a:solidFill>
                <a:latin typeface="Arial" charset="0"/>
                <a:cs typeface="Arial" charset="0"/>
              </a:rPr>
              <a:t>valori</a:t>
            </a: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dirty="0" err="1">
                <a:solidFill>
                  <a:srgbClr val="FF0000"/>
                </a:solidFill>
                <a:latin typeface="Arial" charset="0"/>
                <a:cs typeface="Arial" charset="0"/>
              </a:rPr>
              <a:t>che</a:t>
            </a: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dirty="0" err="1">
                <a:solidFill>
                  <a:srgbClr val="FF0000"/>
                </a:solidFill>
                <a:latin typeface="Arial" charset="0"/>
                <a:cs typeface="Arial" charset="0"/>
              </a:rPr>
              <a:t>avevano</a:t>
            </a: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 prima </a:t>
            </a:r>
            <a:r>
              <a:rPr lang="en-GB" altLang="it-IT" dirty="0" err="1">
                <a:solidFill>
                  <a:srgbClr val="FF0000"/>
                </a:solidFill>
                <a:latin typeface="Arial" charset="0"/>
                <a:cs typeface="Arial" charset="0"/>
              </a:rPr>
              <a:t>della</a:t>
            </a:r>
            <a:r>
              <a:rPr lang="en-GB" altLang="it-IT" dirty="0">
                <a:solidFill>
                  <a:srgbClr val="FF0000"/>
                </a:solidFill>
                <a:latin typeface="Arial" charset="0"/>
                <a:cs typeface="Arial" charset="0"/>
              </a:rPr>
              <a:t> Call?</a:t>
            </a:r>
            <a:endParaRPr lang="it-IT" altLang="it-IT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842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038"/>
    </mc:Choice>
    <mc:Fallback>
      <p:transition spd="slow" advTm="129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3798" grpId="0" build="p" autoUpdateAnimBg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5760" y="797391"/>
            <a:ext cx="7772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Semantica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INVOKEVIRTUAL:</a:t>
            </a:r>
            <a:b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</a:b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Come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fa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, al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ritorno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dalla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procedura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, a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riportare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LV, SP e PC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ai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valori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che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avevano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prima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della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Call?</a:t>
            </a:r>
            <a:b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</a:b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385286" y="1743456"/>
            <a:ext cx="8397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1800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... 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la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soluzione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è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semplice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: prima di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modificarli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occorre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salvare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loro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valore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sullo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stack per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riuscire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a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ripristinarli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con i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vecchi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valori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all’esecuzione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1800" dirty="0" err="1">
                <a:solidFill>
                  <a:srgbClr val="000099"/>
                </a:solidFill>
                <a:latin typeface="Arial" charset="0"/>
                <a:cs typeface="Arial" charset="0"/>
              </a:rPr>
              <a:t>della</a:t>
            </a:r>
            <a:r>
              <a:rPr lang="en-GB" altLang="it-IT" sz="1800" dirty="0">
                <a:solidFill>
                  <a:srgbClr val="000099"/>
                </a:solidFill>
                <a:latin typeface="Arial" charset="0"/>
                <a:cs typeface="Arial" charset="0"/>
              </a:rPr>
              <a:t> Return.</a:t>
            </a:r>
            <a:endParaRPr lang="it-IT" altLang="it-IT" sz="1800" dirty="0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54276" name="Picture 4" descr="IINVOKEstack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5805488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8900" y="2590800"/>
            <a:ext cx="9091613" cy="4202113"/>
            <a:chOff x="56" y="1632"/>
            <a:chExt cx="5727" cy="2647"/>
          </a:xfrm>
        </p:grpSpPr>
        <p:sp>
          <p:nvSpPr>
            <p:cNvPr id="57350" name="Rectangle 6"/>
            <p:cNvSpPr>
              <a:spLocks noChangeArrowheads="1"/>
            </p:cNvSpPr>
            <p:nvPr/>
          </p:nvSpPr>
          <p:spPr bwMode="auto">
            <a:xfrm>
              <a:off x="56" y="3872"/>
              <a:ext cx="561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GB" altLang="it-IT" dirty="0">
                  <a:solidFill>
                    <a:srgbClr val="000099"/>
                  </a:solidFill>
                  <a:cs typeface="Arial" charset="0"/>
                </a:rPr>
                <a:t>Per </a:t>
              </a:r>
              <a:r>
                <a:rPr lang="en-GB" altLang="it-IT" dirty="0" err="1">
                  <a:solidFill>
                    <a:srgbClr val="000099"/>
                  </a:solidFill>
                  <a:cs typeface="Arial" charset="0"/>
                </a:rPr>
                <a:t>poter</a:t>
              </a:r>
              <a:r>
                <a:rPr lang="en-GB" altLang="it-IT" dirty="0">
                  <a:solidFill>
                    <a:srgbClr val="000099"/>
                  </a:solidFill>
                  <a:cs typeface="Arial" charset="0"/>
                </a:rPr>
                <a:t> </a:t>
              </a:r>
              <a:r>
                <a:rPr lang="en-GB" altLang="it-IT" dirty="0" err="1">
                  <a:solidFill>
                    <a:srgbClr val="000099"/>
                  </a:solidFill>
                  <a:cs typeface="Arial" charset="0"/>
                </a:rPr>
                <a:t>calcolare</a:t>
              </a:r>
              <a:r>
                <a:rPr lang="en-GB" altLang="it-IT" dirty="0">
                  <a:solidFill>
                    <a:srgbClr val="000099"/>
                  </a:solidFill>
                  <a:cs typeface="Arial" charset="0"/>
                </a:rPr>
                <a:t> </a:t>
              </a:r>
              <a:r>
                <a:rPr lang="en-GB" altLang="it-IT" dirty="0" err="1">
                  <a:solidFill>
                    <a:srgbClr val="000099"/>
                  </a:solidFill>
                  <a:cs typeface="Arial" charset="0"/>
                </a:rPr>
                <a:t>correttamente</a:t>
              </a:r>
              <a:r>
                <a:rPr lang="en-GB" altLang="it-IT" dirty="0">
                  <a:solidFill>
                    <a:srgbClr val="000099"/>
                  </a:solidFill>
                  <a:cs typeface="Arial" charset="0"/>
                </a:rPr>
                <a:t> </a:t>
              </a:r>
              <a:r>
                <a:rPr lang="en-GB" altLang="it-IT" dirty="0" err="1">
                  <a:solidFill>
                    <a:srgbClr val="000099"/>
                  </a:solidFill>
                  <a:cs typeface="Arial" charset="0"/>
                </a:rPr>
                <a:t>il</a:t>
              </a:r>
              <a:r>
                <a:rPr lang="en-GB" altLang="it-IT" dirty="0">
                  <a:solidFill>
                    <a:srgbClr val="000099"/>
                  </a:solidFill>
                  <a:cs typeface="Arial" charset="0"/>
                </a:rPr>
                <a:t> </a:t>
              </a:r>
              <a:r>
                <a:rPr lang="en-GB" altLang="it-IT" dirty="0" err="1">
                  <a:solidFill>
                    <a:srgbClr val="000099"/>
                  </a:solidFill>
                  <a:cs typeface="Arial" charset="0"/>
                </a:rPr>
                <a:t>nuovo</a:t>
              </a:r>
              <a:r>
                <a:rPr lang="en-GB" altLang="it-IT" dirty="0">
                  <a:solidFill>
                    <a:srgbClr val="000099"/>
                  </a:solidFill>
                  <a:cs typeface="Arial" charset="0"/>
                </a:rPr>
                <a:t> LV e SP, </a:t>
              </a:r>
              <a:r>
                <a:rPr lang="en-GB" altLang="it-IT" dirty="0" err="1">
                  <a:solidFill>
                    <a:srgbClr val="FF0000"/>
                  </a:solidFill>
                  <a:cs typeface="Arial" charset="0"/>
                </a:rPr>
                <a:t>occorre</a:t>
              </a: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 </a:t>
              </a:r>
              <a:r>
                <a:rPr lang="en-GB" altLang="it-IT" dirty="0" err="1">
                  <a:solidFill>
                    <a:srgbClr val="FF0000"/>
                  </a:solidFill>
                  <a:cs typeface="Arial" charset="0"/>
                </a:rPr>
                <a:t>sapere</a:t>
              </a: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 </a:t>
              </a:r>
              <a:r>
                <a:rPr lang="en-GB" altLang="it-IT" dirty="0" err="1" smtClean="0">
                  <a:solidFill>
                    <a:srgbClr val="FF0000"/>
                  </a:solidFill>
                  <a:cs typeface="Arial" charset="0"/>
                </a:rPr>
                <a:t>quanti</a:t>
              </a:r>
              <a:r>
                <a:rPr lang="en-GB" altLang="it-IT" dirty="0" smtClean="0">
                  <a:solidFill>
                    <a:srgbClr val="FF0000"/>
                  </a:solidFill>
                  <a:cs typeface="Arial" charset="0"/>
                </a:rPr>
                <a:t> </a:t>
              </a:r>
              <a:r>
                <a:rPr lang="en-GB" altLang="it-IT" dirty="0" err="1" smtClean="0">
                  <a:solidFill>
                    <a:srgbClr val="FF0000"/>
                  </a:solidFill>
                  <a:cs typeface="Arial" charset="0"/>
                </a:rPr>
                <a:t>parametri</a:t>
              </a:r>
              <a:r>
                <a:rPr lang="en-GB" altLang="it-IT" dirty="0" smtClean="0">
                  <a:solidFill>
                    <a:srgbClr val="FF0000"/>
                  </a:solidFill>
                  <a:cs typeface="Arial" charset="0"/>
                </a:rPr>
                <a:t> </a:t>
              </a: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e </a:t>
              </a:r>
              <a:r>
                <a:rPr lang="en-GB" altLang="it-IT" dirty="0" err="1">
                  <a:solidFill>
                    <a:srgbClr val="FF0000"/>
                  </a:solidFill>
                  <a:cs typeface="Arial" charset="0"/>
                </a:rPr>
                <a:t>quante</a:t>
              </a: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 </a:t>
              </a:r>
              <a:endParaRPr lang="en-GB" altLang="it-IT" dirty="0" smtClean="0">
                <a:solidFill>
                  <a:srgbClr val="FF0000"/>
                </a:solidFill>
                <a:cs typeface="Arial" charset="0"/>
              </a:endParaRPr>
            </a:p>
            <a:p>
              <a:pPr eaLnBrk="1" hangingPunct="1"/>
              <a:r>
                <a:rPr lang="en-GB" altLang="it-IT" dirty="0" err="1" smtClean="0">
                  <a:solidFill>
                    <a:srgbClr val="FF0000"/>
                  </a:solidFill>
                  <a:cs typeface="Arial" charset="0"/>
                </a:rPr>
                <a:t>variabili</a:t>
              </a:r>
              <a:r>
                <a:rPr lang="en-GB" altLang="it-IT" dirty="0" smtClean="0">
                  <a:solidFill>
                    <a:srgbClr val="FF0000"/>
                  </a:solidFill>
                  <a:cs typeface="Arial" charset="0"/>
                </a:rPr>
                <a:t> </a:t>
              </a:r>
              <a:r>
                <a:rPr lang="en-GB" altLang="it-IT" dirty="0" err="1" smtClean="0">
                  <a:solidFill>
                    <a:srgbClr val="FF0000"/>
                  </a:solidFill>
                  <a:cs typeface="Arial" charset="0"/>
                </a:rPr>
                <a:t>locali</a:t>
              </a:r>
              <a:r>
                <a:rPr lang="en-GB" altLang="it-IT" dirty="0" smtClean="0">
                  <a:solidFill>
                    <a:srgbClr val="000099"/>
                  </a:solidFill>
                  <a:cs typeface="Arial" charset="0"/>
                </a:rPr>
                <a:t> </a:t>
              </a:r>
              <a:r>
                <a:rPr lang="en-GB" altLang="it-IT" dirty="0">
                  <a:solidFill>
                    <a:srgbClr val="000099"/>
                  </a:solidFill>
                  <a:cs typeface="Arial" charset="0"/>
                </a:rPr>
                <a:t>ha la </a:t>
              </a:r>
              <a:r>
                <a:rPr lang="en-GB" altLang="it-IT" dirty="0" err="1">
                  <a:solidFill>
                    <a:srgbClr val="000099"/>
                  </a:solidFill>
                  <a:cs typeface="Arial" charset="0"/>
                </a:rPr>
                <a:t>procedura</a:t>
              </a:r>
              <a:r>
                <a:rPr lang="en-GB" altLang="it-IT" dirty="0">
                  <a:solidFill>
                    <a:srgbClr val="000099"/>
                  </a:solidFill>
                  <a:cs typeface="Arial" charset="0"/>
                </a:rPr>
                <a:t>.</a:t>
              </a:r>
              <a:endParaRPr lang="it-IT" altLang="it-IT" dirty="0">
                <a:solidFill>
                  <a:srgbClr val="000099"/>
                </a:solidFill>
                <a:cs typeface="Arial" charset="0"/>
              </a:endParaRPr>
            </a:p>
          </p:txBody>
        </p:sp>
        <p:sp>
          <p:nvSpPr>
            <p:cNvPr id="57351" name="Rectangle 7"/>
            <p:cNvSpPr>
              <a:spLocks noChangeArrowheads="1"/>
            </p:cNvSpPr>
            <p:nvPr/>
          </p:nvSpPr>
          <p:spPr bwMode="auto">
            <a:xfrm>
              <a:off x="4015" y="1632"/>
              <a:ext cx="1768" cy="2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Aft>
                  <a:spcPct val="30000"/>
                </a:spcAft>
              </a:pP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SP = SP + </a:t>
              </a:r>
              <a:r>
                <a:rPr lang="en-GB" altLang="it-IT" dirty="0" err="1">
                  <a:solidFill>
                    <a:srgbClr val="FF0000"/>
                  </a:solidFill>
                  <a:cs typeface="Arial" charset="0"/>
                </a:rPr>
                <a:t>n.var.loc</a:t>
              </a:r>
              <a:endParaRPr lang="en-GB" altLang="it-IT" dirty="0">
                <a:solidFill>
                  <a:srgbClr val="FF0000"/>
                </a:solidFill>
                <a:cs typeface="Arial" charset="0"/>
              </a:endParaRPr>
            </a:p>
            <a:p>
              <a:pPr eaLnBrk="1" hangingPunct="1">
                <a:spcAft>
                  <a:spcPct val="30000"/>
                </a:spcAft>
              </a:pP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PUSH PC</a:t>
              </a:r>
            </a:p>
            <a:p>
              <a:pPr eaLnBrk="1" hangingPunct="1">
                <a:spcAft>
                  <a:spcPct val="30000"/>
                </a:spcAft>
              </a:pP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PUSH LV</a:t>
              </a:r>
            </a:p>
            <a:p>
              <a:pPr eaLnBrk="1" hangingPunct="1"/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LV = SP – </a:t>
              </a:r>
              <a:r>
                <a:rPr lang="en-GB" altLang="it-IT" dirty="0" err="1">
                  <a:solidFill>
                    <a:srgbClr val="FF0000"/>
                  </a:solidFill>
                  <a:cs typeface="Arial" charset="0"/>
                </a:rPr>
                <a:t>n.param</a:t>
              </a: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 – </a:t>
              </a:r>
            </a:p>
            <a:p>
              <a:pPr eaLnBrk="1" hangingPunct="1">
                <a:spcAft>
                  <a:spcPct val="30000"/>
                </a:spcAft>
              </a:pP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 	– </a:t>
              </a:r>
              <a:r>
                <a:rPr lang="en-GB" altLang="it-IT" dirty="0" err="1">
                  <a:solidFill>
                    <a:srgbClr val="FF0000"/>
                  </a:solidFill>
                  <a:cs typeface="Arial" charset="0"/>
                </a:rPr>
                <a:t>n.var.loc</a:t>
              </a: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 – 1</a:t>
              </a:r>
            </a:p>
            <a:p>
              <a:pPr eaLnBrk="1" hangingPunct="1"/>
              <a:r>
                <a:rPr lang="en-GB" altLang="it-IT" dirty="0" err="1">
                  <a:solidFill>
                    <a:srgbClr val="FF0000"/>
                  </a:solidFill>
                  <a:cs typeface="Arial" charset="0"/>
                </a:rPr>
                <a:t>mem</a:t>
              </a: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[LV] = SP – 1</a:t>
              </a:r>
            </a:p>
            <a:p>
              <a:pPr eaLnBrk="1" hangingPunct="1"/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PC = </a:t>
              </a:r>
              <a:r>
                <a:rPr lang="en-GB" altLang="it-IT" dirty="0" err="1">
                  <a:solidFill>
                    <a:srgbClr val="FF0000"/>
                  </a:solidFill>
                  <a:cs typeface="Arial" charset="0"/>
                </a:rPr>
                <a:t>indirizzo</a:t>
              </a: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 prima </a:t>
              </a:r>
            </a:p>
            <a:p>
              <a:pPr eaLnBrk="1" hangingPunct="1"/>
              <a:r>
                <a:rPr lang="en-GB" altLang="it-IT" dirty="0" err="1">
                  <a:solidFill>
                    <a:srgbClr val="FF0000"/>
                  </a:solidFill>
                  <a:cs typeface="Arial" charset="0"/>
                </a:rPr>
                <a:t>istruzione</a:t>
              </a:r>
              <a:r>
                <a:rPr lang="en-GB" altLang="it-IT" dirty="0">
                  <a:solidFill>
                    <a:srgbClr val="FF0000"/>
                  </a:solidFill>
                  <a:cs typeface="Arial" charset="0"/>
                </a:rPr>
                <a:t> del </a:t>
              </a:r>
              <a:r>
                <a:rPr lang="en-GB" altLang="it-IT" dirty="0" err="1">
                  <a:solidFill>
                    <a:srgbClr val="FF0000"/>
                  </a:solidFill>
                  <a:cs typeface="Arial" charset="0"/>
                </a:rPr>
                <a:t>metodo</a:t>
              </a:r>
              <a:endParaRPr lang="en-GB" altLang="it-IT" dirty="0">
                <a:solidFill>
                  <a:srgbClr val="FF0000"/>
                </a:solidFill>
                <a:cs typeface="Arial" charset="0"/>
              </a:endParaRPr>
            </a:p>
            <a:p>
              <a:pPr eaLnBrk="1" hangingPunct="1"/>
              <a:endParaRPr lang="it-IT" altLang="it-IT" dirty="0">
                <a:solidFill>
                  <a:srgbClr val="FF0000"/>
                </a:solidFill>
                <a:cs typeface="Arial" charset="0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331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717"/>
    </mc:Choice>
    <mc:Fallback>
      <p:transition spd="slow" advTm="267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4275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2553" y="627231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Semantica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INVOKEVIRTUAL: 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STEPS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10311" y="4754880"/>
            <a:ext cx="42519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Il </a:t>
            </a:r>
            <a:r>
              <a:rPr lang="en-US" sz="1600" dirty="0" err="1" smtClean="0"/>
              <a:t>metodo</a:t>
            </a:r>
            <a:r>
              <a:rPr lang="en-US" sz="1600" dirty="0" smtClean="0"/>
              <a:t> </a:t>
            </a:r>
            <a:r>
              <a:rPr lang="en-US" sz="1600" dirty="0" err="1" smtClean="0"/>
              <a:t>chiamante</a:t>
            </a:r>
            <a:r>
              <a:rPr lang="en-US" sz="1600" dirty="0" smtClean="0"/>
              <a:t>  </a:t>
            </a:r>
            <a:r>
              <a:rPr lang="en-US" sz="1600" dirty="0" err="1" smtClean="0"/>
              <a:t>inserisce</a:t>
            </a:r>
            <a:r>
              <a:rPr lang="en-US" sz="1600" dirty="0" smtClean="0"/>
              <a:t> </a:t>
            </a:r>
            <a:r>
              <a:rPr lang="en-US" sz="1600" dirty="0" err="1" smtClean="0"/>
              <a:t>il</a:t>
            </a:r>
            <a:r>
              <a:rPr lang="en-US" sz="1600" dirty="0" smtClean="0"/>
              <a:t> </a:t>
            </a:r>
            <a:r>
              <a:rPr lang="en-US" sz="1600" dirty="0" err="1" smtClean="0"/>
              <a:t>riferimento</a:t>
            </a:r>
            <a:r>
              <a:rPr lang="en-US" sz="1600" dirty="0" smtClean="0"/>
              <a:t> al </a:t>
            </a:r>
            <a:r>
              <a:rPr lang="en-US" sz="1600" dirty="0" err="1" smtClean="0"/>
              <a:t>chiamato</a:t>
            </a:r>
            <a:r>
              <a:rPr lang="en-US" sz="1600" dirty="0" smtClean="0"/>
              <a:t>. OBJREF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 smtClean="0"/>
              <a:t>In IJVM </a:t>
            </a:r>
            <a:r>
              <a:rPr lang="en-US" sz="1400" dirty="0" err="1" smtClean="0"/>
              <a:t>questo</a:t>
            </a:r>
            <a:r>
              <a:rPr lang="en-US" sz="1400" dirty="0" smtClean="0"/>
              <a:t> non e’ </a:t>
            </a:r>
            <a:r>
              <a:rPr lang="en-US" sz="1400" dirty="0" err="1" smtClean="0"/>
              <a:t>necessario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Il </a:t>
            </a:r>
            <a:r>
              <a:rPr lang="en-US" sz="1600" dirty="0" err="1" smtClean="0"/>
              <a:t>chiamante</a:t>
            </a:r>
            <a:r>
              <a:rPr lang="en-US" sz="1600" dirty="0" smtClean="0"/>
              <a:t> </a:t>
            </a:r>
            <a:r>
              <a:rPr lang="en-US" sz="1600" dirty="0" err="1" smtClean="0"/>
              <a:t>inserisce</a:t>
            </a:r>
            <a:r>
              <a:rPr lang="en-US" sz="1600" dirty="0" smtClean="0"/>
              <a:t> </a:t>
            </a:r>
            <a:r>
              <a:rPr lang="en-US" sz="1600" dirty="0" err="1" smtClean="0"/>
              <a:t>sullo</a:t>
            </a:r>
            <a:r>
              <a:rPr lang="en-US" sz="1600" dirty="0" smtClean="0"/>
              <a:t> stack I </a:t>
            </a:r>
            <a:r>
              <a:rPr lang="en-US" sz="1600" dirty="0" err="1" smtClean="0"/>
              <a:t>parametri</a:t>
            </a:r>
            <a:r>
              <a:rPr lang="en-US" sz="1600" dirty="0" smtClean="0"/>
              <a:t> del </a:t>
            </a:r>
            <a:r>
              <a:rPr lang="en-US" sz="1600" dirty="0" err="1" smtClean="0"/>
              <a:t>metodo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7" name="Picture 4" descr="IINVOKEstack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8" y="1333014"/>
            <a:ext cx="5409152" cy="350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sellaDiTesto 8"/>
          <p:cNvSpPr txBox="1"/>
          <p:nvPr/>
        </p:nvSpPr>
        <p:spPr>
          <a:xfrm>
            <a:off x="6065520" y="1487424"/>
            <a:ext cx="29961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Esecuzione</a:t>
            </a:r>
            <a:r>
              <a:rPr lang="en-US" sz="1600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 </a:t>
            </a:r>
            <a:r>
              <a:rPr lang="en-US" sz="1600" dirty="0" err="1" smtClean="0"/>
              <a:t>primi</a:t>
            </a:r>
            <a:r>
              <a:rPr lang="en-US" sz="1600" dirty="0" smtClean="0"/>
              <a:t> 2 byte </a:t>
            </a:r>
            <a:r>
              <a:rPr lang="en-US" sz="1600" dirty="0" err="1" smtClean="0"/>
              <a:t>senzaq</a:t>
            </a:r>
            <a:r>
              <a:rPr lang="en-US" sz="1600" dirty="0" smtClean="0"/>
              <a:t> segno </a:t>
            </a:r>
            <a:r>
              <a:rPr lang="en-US" sz="1600" dirty="0" err="1" smtClean="0"/>
              <a:t>dopo</a:t>
            </a:r>
            <a:r>
              <a:rPr lang="en-US" sz="1600" dirty="0" smtClean="0"/>
              <a:t> </a:t>
            </a:r>
            <a:r>
              <a:rPr lang="en-US" sz="1600" dirty="0" err="1" smtClean="0"/>
              <a:t>il</a:t>
            </a:r>
            <a:r>
              <a:rPr lang="en-US" sz="1600" dirty="0" smtClean="0"/>
              <a:t> </a:t>
            </a:r>
            <a:r>
              <a:rPr lang="en-US" sz="1600" dirty="0" err="1" smtClean="0"/>
              <a:t>Codice</a:t>
            </a:r>
            <a:r>
              <a:rPr lang="en-US" sz="1600" dirty="0" smtClean="0"/>
              <a:t> </a:t>
            </a:r>
            <a:r>
              <a:rPr lang="en-US" sz="1600" dirty="0" err="1" smtClean="0"/>
              <a:t>operativo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usano</a:t>
            </a:r>
            <a:r>
              <a:rPr lang="en-US" sz="1600" dirty="0" smtClean="0"/>
              <a:t> per </a:t>
            </a:r>
            <a:r>
              <a:rPr lang="en-US" sz="1600" dirty="0" err="1" smtClean="0"/>
              <a:t>cistruire</a:t>
            </a:r>
            <a:r>
              <a:rPr lang="en-US" sz="1600" dirty="0" smtClean="0"/>
              <a:t> un </a:t>
            </a:r>
            <a:r>
              <a:rPr lang="en-US" sz="1600" dirty="0" err="1" smtClean="0"/>
              <a:t>indice</a:t>
            </a:r>
            <a:r>
              <a:rPr lang="en-US" sz="1600" dirty="0" smtClean="0"/>
              <a:t> </a:t>
            </a:r>
            <a:r>
              <a:rPr lang="en-US" sz="1600" dirty="0" err="1" smtClean="0"/>
              <a:t>relativo</a:t>
            </a:r>
            <a:r>
              <a:rPr lang="en-US" sz="1600" dirty="0" smtClean="0"/>
              <a:t>.</a:t>
            </a:r>
            <a:br>
              <a:rPr lang="en-US" sz="1600" dirty="0" smtClean="0"/>
            </a:br>
            <a:r>
              <a:rPr lang="en-US" sz="1600" dirty="0" smtClean="0"/>
              <a:t>LV </a:t>
            </a:r>
            <a:r>
              <a:rPr lang="en-US" sz="1600" dirty="0" err="1" smtClean="0"/>
              <a:t>punta</a:t>
            </a:r>
            <a:r>
              <a:rPr lang="en-US" sz="1600" dirty="0" smtClean="0"/>
              <a:t> a OBJREF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OBJREF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sovrascrive</a:t>
            </a:r>
            <a:r>
              <a:rPr lang="en-US" sz="1600" dirty="0" smtClean="0"/>
              <a:t> con la </a:t>
            </a:r>
            <a:r>
              <a:rPr lang="en-US" sz="1600" dirty="0" err="1" smtClean="0"/>
              <a:t>locazione</a:t>
            </a:r>
            <a:r>
              <a:rPr lang="en-US" sz="1600" dirty="0" smtClean="0"/>
              <a:t> dove </a:t>
            </a:r>
            <a:r>
              <a:rPr lang="en-US" sz="1600" dirty="0" err="1" smtClean="0"/>
              <a:t>il</a:t>
            </a:r>
            <a:r>
              <a:rPr lang="en-US" sz="1600" dirty="0" smtClean="0"/>
              <a:t> </a:t>
            </a:r>
            <a:r>
              <a:rPr lang="en-US" sz="1600" dirty="0" err="1" smtClean="0"/>
              <a:t>vecchio</a:t>
            </a:r>
            <a:r>
              <a:rPr lang="en-US" sz="1600" dirty="0" smtClean="0"/>
              <a:t> PC e’ </a:t>
            </a:r>
            <a:r>
              <a:rPr lang="en-US" sz="1600" dirty="0" err="1" smtClean="0"/>
              <a:t>salvato</a:t>
            </a:r>
            <a:r>
              <a:rPr lang="en-US" sz="1600" dirty="0" smtClean="0"/>
              <a:t>.</a:t>
            </a:r>
          </a:p>
          <a:p>
            <a:r>
              <a:rPr lang="en-US" sz="1200" dirty="0" smtClean="0"/>
              <a:t>(</a:t>
            </a:r>
            <a:r>
              <a:rPr lang="en-US" sz="1200" dirty="0" err="1" smtClean="0"/>
              <a:t>posizione</a:t>
            </a:r>
            <a:r>
              <a:rPr lang="en-US" sz="1200" dirty="0" smtClean="0"/>
              <a:t> </a:t>
            </a:r>
            <a:r>
              <a:rPr lang="en-US" sz="1200" dirty="0" err="1" smtClean="0"/>
              <a:t>attuale</a:t>
            </a:r>
            <a:r>
              <a:rPr lang="en-US" sz="1200" dirty="0" smtClean="0"/>
              <a:t> + </a:t>
            </a:r>
            <a:r>
              <a:rPr lang="en-US" sz="1200" dirty="0" err="1" smtClean="0"/>
              <a:t>parametri</a:t>
            </a:r>
            <a:r>
              <a:rPr lang="en-US" sz="1200" dirty="0" smtClean="0"/>
              <a:t> + </a:t>
            </a:r>
            <a:r>
              <a:rPr lang="en-US" sz="1200" dirty="0" err="1" smtClean="0"/>
              <a:t>var</a:t>
            </a:r>
            <a:r>
              <a:rPr lang="en-US" sz="1200" dirty="0" smtClean="0"/>
              <a:t> </a:t>
            </a:r>
            <a:r>
              <a:rPr lang="en-US" sz="1200" dirty="0" err="1" smtClean="0"/>
              <a:t>locali</a:t>
            </a:r>
            <a:r>
              <a:rPr lang="en-US" sz="12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/>
              <a:t>Sopra</a:t>
            </a:r>
            <a:r>
              <a:rPr lang="en-US" sz="1600" dirty="0" smtClean="0"/>
              <a:t> a </a:t>
            </a:r>
            <a:r>
              <a:rPr lang="en-US" sz="1600" dirty="0" err="1" smtClean="0"/>
              <a:t>questo</a:t>
            </a:r>
            <a:r>
              <a:rPr lang="en-US" sz="1600" dirty="0" smtClean="0"/>
              <a:t> </a:t>
            </a:r>
            <a:r>
              <a:rPr lang="en-US" sz="1600" dirty="0" err="1" smtClean="0"/>
              <a:t>punto</a:t>
            </a:r>
            <a:r>
              <a:rPr lang="en-US" sz="1600" dirty="0" smtClean="0"/>
              <a:t> c e’ </a:t>
            </a:r>
            <a:r>
              <a:rPr lang="en-US" sz="1600" dirty="0" err="1" smtClean="0"/>
              <a:t>l’indizzo</a:t>
            </a:r>
            <a:r>
              <a:rPr lang="en-US" sz="1600" dirty="0" smtClean="0"/>
              <a:t> del </a:t>
            </a:r>
            <a:r>
              <a:rPr lang="en-US" sz="1600" dirty="0" err="1" smtClean="0"/>
              <a:t>vecchio</a:t>
            </a:r>
            <a:r>
              <a:rPr lang="en-US" sz="1600" dirty="0" smtClean="0"/>
              <a:t> LV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Poi </a:t>
            </a:r>
            <a:r>
              <a:rPr lang="en-US" sz="1600" dirty="0" err="1" smtClean="0"/>
              <a:t>inizia</a:t>
            </a:r>
            <a:r>
              <a:rPr lang="en-US" sz="1600" dirty="0" smtClean="0"/>
              <a:t> lo Stack Pointer, SP  </a:t>
            </a:r>
            <a:r>
              <a:rPr lang="en-US" sz="1600" dirty="0" err="1" smtClean="0"/>
              <a:t>punta</a:t>
            </a:r>
            <a:r>
              <a:rPr lang="en-US" sz="1600" dirty="0" smtClean="0"/>
              <a:t> </a:t>
            </a:r>
            <a:r>
              <a:rPr lang="en-US" sz="1600" dirty="0" err="1" smtClean="0"/>
              <a:t>sempre</a:t>
            </a:r>
            <a:r>
              <a:rPr lang="en-US" sz="1600" dirty="0" smtClean="0"/>
              <a:t> </a:t>
            </a:r>
            <a:r>
              <a:rPr lang="en-US" sz="1600" dirty="0" err="1" smtClean="0"/>
              <a:t>intesta</a:t>
            </a:r>
            <a:r>
              <a:rPr lang="en-US" sz="1600" dirty="0" smtClean="0"/>
              <a:t> </a:t>
            </a:r>
            <a:r>
              <a:rPr lang="en-US" sz="1600" dirty="0" err="1" smtClean="0"/>
              <a:t>allo</a:t>
            </a:r>
            <a:r>
              <a:rPr lang="en-US" sz="1600" dirty="0" smtClean="0"/>
              <a:t> stack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In fine </a:t>
            </a:r>
            <a:r>
              <a:rPr lang="en-US" sz="1600" dirty="0" err="1" smtClean="0"/>
              <a:t>il</a:t>
            </a:r>
            <a:r>
              <a:rPr lang="en-US" sz="1600" dirty="0" smtClean="0"/>
              <a:t> PC </a:t>
            </a:r>
            <a:r>
              <a:rPr lang="en-US" sz="1600" dirty="0" err="1" smtClean="0"/>
              <a:t>va</a:t>
            </a:r>
            <a:r>
              <a:rPr lang="en-US" sz="1600" dirty="0" smtClean="0"/>
              <a:t> </a:t>
            </a:r>
            <a:r>
              <a:rPr lang="en-US" sz="1600" dirty="0" err="1" smtClean="0"/>
              <a:t>inizializzato</a:t>
            </a:r>
            <a:r>
              <a:rPr lang="en-US" sz="1600" dirty="0" smtClean="0"/>
              <a:t> </a:t>
            </a:r>
            <a:r>
              <a:rPr lang="en-US" sz="1600" dirty="0" err="1" smtClean="0"/>
              <a:t>puntando</a:t>
            </a:r>
            <a:r>
              <a:rPr lang="en-US" sz="1600" dirty="0" smtClean="0"/>
              <a:t> al 5 byte  </a:t>
            </a:r>
            <a:r>
              <a:rPr lang="en-US" sz="1600" dirty="0" err="1" smtClean="0"/>
              <a:t>nell</a:t>
            </a:r>
            <a:r>
              <a:rPr lang="en-US" sz="1600" dirty="0" smtClean="0"/>
              <a:t> area del </a:t>
            </a:r>
            <a:r>
              <a:rPr lang="en-US" sz="1600" dirty="0" err="1" smtClean="0"/>
              <a:t>codice</a:t>
            </a:r>
            <a:r>
              <a:rPr lang="en-US" sz="1600" dirty="0" smtClean="0"/>
              <a:t> del </a:t>
            </a:r>
            <a:r>
              <a:rPr lang="en-US" sz="1600" dirty="0" err="1" smtClean="0"/>
              <a:t>metodo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06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00"/>
    </mc:Choice>
    <mc:Fallback>
      <p:transition spd="slow" advTm="83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318757" y="1697217"/>
            <a:ext cx="2222340" cy="3862974"/>
            <a:chOff x="-47625" y="423863"/>
            <a:chExt cx="2614610" cy="4872930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609600" y="3886200"/>
              <a:ext cx="1447800" cy="10668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381000" y="5089525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0" y="4860925"/>
              <a:ext cx="459947" cy="38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 dirty="0">
                  <a:latin typeface="Arial" charset="0"/>
                </a:rPr>
                <a:t>LV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780727" y="3962401"/>
              <a:ext cx="1105546" cy="931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it-IT" altLang="it-IT" sz="1400">
                  <a:latin typeface="Arial" charset="0"/>
                </a:rPr>
                <a:t>variabili</a:t>
              </a:r>
            </a:p>
            <a:p>
              <a:pPr algn="ctr" eaLnBrk="1" hangingPunct="1"/>
              <a:r>
                <a:rPr lang="it-IT" altLang="it-IT" sz="1400">
                  <a:latin typeface="Arial" charset="0"/>
                </a:rPr>
                <a:t>locali e</a:t>
              </a:r>
            </a:p>
            <a:p>
              <a:pPr algn="ctr" eaLnBrk="1" hangingPunct="1"/>
              <a:r>
                <a:rPr lang="it-IT" altLang="it-IT" sz="1400">
                  <a:latin typeface="Arial" charset="0"/>
                </a:rPr>
                <a:t>parametri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609600" y="2514600"/>
              <a:ext cx="1447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609600" y="2819400"/>
              <a:ext cx="1447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333375" y="26670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-47625" y="2362199"/>
              <a:ext cx="500154" cy="38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SP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133476" y="2493962"/>
              <a:ext cx="451120" cy="38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10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1185863" y="2790825"/>
              <a:ext cx="334191" cy="38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5</a:t>
              </a: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609600" y="3122613"/>
              <a:ext cx="1447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914400" y="3065463"/>
              <a:ext cx="743443" cy="38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objref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057400" y="2503488"/>
              <a:ext cx="509585" cy="931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p2</a:t>
              </a:r>
            </a:p>
            <a:p>
              <a:pPr eaLnBrk="1" hangingPunct="1"/>
              <a:r>
                <a:rPr lang="it-IT" altLang="it-IT" sz="1400">
                  <a:latin typeface="Arial" charset="0"/>
                </a:rPr>
                <a:t>p1</a:t>
              </a:r>
            </a:p>
            <a:p>
              <a:pPr eaLnBrk="1" hangingPunct="1"/>
              <a:r>
                <a:rPr lang="it-IT" altLang="it-IT" sz="1400" i="1">
                  <a:solidFill>
                    <a:schemeClr val="accent2"/>
                  </a:solidFill>
                  <a:latin typeface="Arial" charset="0"/>
                </a:rPr>
                <a:t>p0 </a:t>
              </a: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609600" y="3409950"/>
              <a:ext cx="1447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762000" y="3352800"/>
              <a:ext cx="986127" cy="38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LV prec.</a:t>
              </a: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609600" y="3714750"/>
              <a:ext cx="1447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781050" y="3671887"/>
              <a:ext cx="1037652" cy="38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PC prec.</a:t>
              </a: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609600" y="4951413"/>
              <a:ext cx="1447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781050" y="4908549"/>
              <a:ext cx="954368" cy="38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Link ptr.</a:t>
              </a: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1981200" y="51054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2362200" y="38862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 flipH="1">
              <a:off x="2057400" y="3871913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09600" y="471488"/>
              <a:ext cx="1143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altLang="it-IT" sz="1200"/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552450" y="423863"/>
              <a:ext cx="449235" cy="33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100">
                  <a:latin typeface="Arial" charset="0"/>
                </a:rPr>
                <a:t>PC</a:t>
              </a: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990600" y="547688"/>
              <a:ext cx="684978" cy="38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1274</a:t>
              </a:r>
            </a:p>
          </p:txBody>
        </p:sp>
      </p:grpSp>
      <p:sp>
        <p:nvSpPr>
          <p:cNvPr id="29" name="Rettangolo 28"/>
          <p:cNvSpPr/>
          <p:nvPr/>
        </p:nvSpPr>
        <p:spPr>
          <a:xfrm>
            <a:off x="318757" y="5551046"/>
            <a:ext cx="21135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it-IT" sz="1400" dirty="0" err="1">
                <a:solidFill>
                  <a:srgbClr val="000099"/>
                </a:solidFill>
              </a:rPr>
              <a:t>situazione</a:t>
            </a:r>
            <a:r>
              <a:rPr lang="en-GB" altLang="it-IT" sz="1400" dirty="0">
                <a:solidFill>
                  <a:srgbClr val="000099"/>
                </a:solidFill>
              </a:rPr>
              <a:t> </a:t>
            </a:r>
            <a:r>
              <a:rPr lang="en-GB" altLang="it-IT" sz="1400" dirty="0" err="1">
                <a:solidFill>
                  <a:srgbClr val="000099"/>
                </a:solidFill>
              </a:rPr>
              <a:t>iniziale</a:t>
            </a:r>
            <a:endParaRPr lang="en-GB" altLang="it-IT" sz="1400" dirty="0">
              <a:solidFill>
                <a:srgbClr val="000099"/>
              </a:solidFill>
            </a:endParaRPr>
          </a:p>
          <a:p>
            <a:pPr algn="ctr"/>
            <a:r>
              <a:rPr lang="en-GB" altLang="it-IT" sz="1400" dirty="0">
                <a:solidFill>
                  <a:srgbClr val="000099"/>
                </a:solidFill>
              </a:rPr>
              <a:t>(prima </a:t>
            </a:r>
            <a:r>
              <a:rPr lang="en-GB" altLang="it-IT" sz="1400" dirty="0" err="1">
                <a:solidFill>
                  <a:srgbClr val="000099"/>
                </a:solidFill>
              </a:rPr>
              <a:t>della</a:t>
            </a:r>
            <a:r>
              <a:rPr lang="en-GB" altLang="it-IT" sz="1400" dirty="0">
                <a:solidFill>
                  <a:srgbClr val="000099"/>
                </a:solidFill>
              </a:rPr>
              <a:t> </a:t>
            </a:r>
          </a:p>
          <a:p>
            <a:pPr algn="ctr"/>
            <a:r>
              <a:rPr lang="en-GB" altLang="it-IT" sz="1400" dirty="0" err="1">
                <a:solidFill>
                  <a:srgbClr val="000099"/>
                </a:solidFill>
              </a:rPr>
              <a:t>invokevirtual</a:t>
            </a:r>
            <a:r>
              <a:rPr lang="en-GB" altLang="it-IT" sz="1400" dirty="0">
                <a:solidFill>
                  <a:srgbClr val="000099"/>
                </a:solidFill>
              </a:rPr>
              <a:t>)</a:t>
            </a:r>
            <a:endParaRPr lang="it-IT" altLang="it-IT" sz="1400" dirty="0">
              <a:solidFill>
                <a:srgbClr val="000099"/>
              </a:solidFill>
            </a:endParaRPr>
          </a:p>
        </p:txBody>
      </p: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2462314" y="1646086"/>
            <a:ext cx="2205726" cy="4773201"/>
            <a:chOff x="1456" y="267"/>
            <a:chExt cx="1661" cy="3732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875" y="1776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875" y="1584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875" y="1392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875" y="1200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875" y="1008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876" y="2448"/>
              <a:ext cx="912" cy="67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735" y="320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Text Box 37"/>
            <p:cNvSpPr txBox="1">
              <a:spLocks noChangeArrowheads="1"/>
            </p:cNvSpPr>
            <p:nvPr/>
          </p:nvSpPr>
          <p:spPr bwMode="auto">
            <a:xfrm>
              <a:off x="1458" y="3062"/>
              <a:ext cx="29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LV</a:t>
              </a:r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1978" y="2496"/>
              <a:ext cx="708" cy="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it-IT" altLang="it-IT" sz="1400" dirty="0">
                  <a:latin typeface="Arial" charset="0"/>
                </a:rPr>
                <a:t>variabili</a:t>
              </a:r>
            </a:p>
            <a:p>
              <a:pPr algn="ctr" eaLnBrk="1" hangingPunct="1"/>
              <a:r>
                <a:rPr lang="it-IT" altLang="it-IT" sz="1400" dirty="0">
                  <a:latin typeface="Arial" charset="0"/>
                </a:rPr>
                <a:t>locali e</a:t>
              </a:r>
            </a:p>
            <a:p>
              <a:pPr algn="ctr" eaLnBrk="1" hangingPunct="1"/>
              <a:r>
                <a:rPr lang="it-IT" altLang="it-IT" sz="1400" dirty="0">
                  <a:latin typeface="Arial" charset="0"/>
                </a:rPr>
                <a:t>parametri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898" y="3638"/>
              <a:ext cx="889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</a:rPr>
                <a:t>situazione dopo</a:t>
              </a:r>
            </a:p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</a:rPr>
                <a:t>SP=SP+n.var.loc</a:t>
              </a:r>
              <a:endParaRPr lang="it-IT" altLang="it-IT" sz="1200">
                <a:solidFill>
                  <a:srgbClr val="000099"/>
                </a:solidFill>
              </a:endParaRPr>
            </a:p>
          </p:txBody>
        </p:sp>
        <p:sp>
          <p:nvSpPr>
            <p:cNvPr id="41" name="Line 40"/>
            <p:cNvSpPr>
              <a:spLocks noChangeShapeType="1"/>
            </p:cNvSpPr>
            <p:nvPr/>
          </p:nvSpPr>
          <p:spPr bwMode="auto">
            <a:xfrm>
              <a:off x="1696" y="110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2" name="Text Box 41"/>
            <p:cNvSpPr txBox="1">
              <a:spLocks noChangeArrowheads="1"/>
            </p:cNvSpPr>
            <p:nvPr/>
          </p:nvSpPr>
          <p:spPr bwMode="auto">
            <a:xfrm>
              <a:off x="1456" y="912"/>
              <a:ext cx="32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SP</a:t>
              </a:r>
            </a:p>
          </p:txBody>
        </p:sp>
        <p:sp>
          <p:nvSpPr>
            <p:cNvPr id="43" name="Text Box 42"/>
            <p:cNvSpPr txBox="1">
              <a:spLocks noChangeArrowheads="1"/>
            </p:cNvSpPr>
            <p:nvPr/>
          </p:nvSpPr>
          <p:spPr bwMode="auto">
            <a:xfrm>
              <a:off x="2185" y="1571"/>
              <a:ext cx="28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10</a:t>
              </a:r>
            </a:p>
          </p:txBody>
        </p:sp>
        <p:sp>
          <p:nvSpPr>
            <p:cNvPr id="44" name="Text Box 43"/>
            <p:cNvSpPr txBox="1">
              <a:spLocks noChangeArrowheads="1"/>
            </p:cNvSpPr>
            <p:nvPr/>
          </p:nvSpPr>
          <p:spPr bwMode="auto">
            <a:xfrm>
              <a:off x="2229" y="1758"/>
              <a:ext cx="21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5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1876" y="1967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46" name="Text Box 45"/>
            <p:cNvSpPr txBox="1">
              <a:spLocks noChangeArrowheads="1"/>
            </p:cNvSpPr>
            <p:nvPr/>
          </p:nvSpPr>
          <p:spPr bwMode="auto">
            <a:xfrm>
              <a:off x="2052" y="1931"/>
              <a:ext cx="476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objref</a:t>
              </a:r>
            </a:p>
          </p:txBody>
        </p:sp>
        <p:sp>
          <p:nvSpPr>
            <p:cNvPr id="47" name="Text Box 46"/>
            <p:cNvSpPr txBox="1">
              <a:spLocks noChangeArrowheads="1"/>
            </p:cNvSpPr>
            <p:nvPr/>
          </p:nvSpPr>
          <p:spPr bwMode="auto">
            <a:xfrm>
              <a:off x="2791" y="1577"/>
              <a:ext cx="326" cy="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p2</a:t>
              </a:r>
            </a:p>
            <a:p>
              <a:pPr eaLnBrk="1" hangingPunct="1"/>
              <a:r>
                <a:rPr lang="it-IT" altLang="it-IT" sz="1400">
                  <a:latin typeface="Arial" charset="0"/>
                </a:rPr>
                <a:t>p1</a:t>
              </a:r>
            </a:p>
            <a:p>
              <a:pPr eaLnBrk="1" hangingPunct="1"/>
              <a:r>
                <a:rPr lang="it-IT" altLang="it-IT" sz="1400" i="1">
                  <a:solidFill>
                    <a:schemeClr val="accent2"/>
                  </a:solidFill>
                  <a:latin typeface="Arial" charset="0"/>
                </a:rPr>
                <a:t>p0 </a:t>
              </a: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876" y="2148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49" name="Text Box 48"/>
            <p:cNvSpPr txBox="1">
              <a:spLocks noChangeArrowheads="1"/>
            </p:cNvSpPr>
            <p:nvPr/>
          </p:nvSpPr>
          <p:spPr bwMode="auto">
            <a:xfrm>
              <a:off x="1958" y="2112"/>
              <a:ext cx="63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LV prec.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876" y="2340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51" name="Text Box 50"/>
            <p:cNvSpPr txBox="1">
              <a:spLocks noChangeArrowheads="1"/>
            </p:cNvSpPr>
            <p:nvPr/>
          </p:nvSpPr>
          <p:spPr bwMode="auto">
            <a:xfrm>
              <a:off x="1949" y="2313"/>
              <a:ext cx="6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 dirty="0">
                  <a:latin typeface="Arial" charset="0"/>
                </a:rPr>
                <a:t>PC </a:t>
              </a:r>
              <a:r>
                <a:rPr lang="it-IT" altLang="it-IT" sz="1400" dirty="0" err="1">
                  <a:latin typeface="Arial" charset="0"/>
                </a:rPr>
                <a:t>prec</a:t>
              </a:r>
              <a:r>
                <a:rPr lang="it-IT" altLang="it-IT" sz="1400" dirty="0">
                  <a:latin typeface="Arial" charset="0"/>
                </a:rPr>
                <a:t>.</a:t>
              </a: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1876" y="3119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53" name="Text Box 52"/>
            <p:cNvSpPr txBox="1">
              <a:spLocks noChangeArrowheads="1"/>
            </p:cNvSpPr>
            <p:nvPr/>
          </p:nvSpPr>
          <p:spPr bwMode="auto">
            <a:xfrm>
              <a:off x="1959" y="3092"/>
              <a:ext cx="6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Link ptr.</a:t>
              </a:r>
            </a:p>
          </p:txBody>
        </p:sp>
        <p:sp>
          <p:nvSpPr>
            <p:cNvPr id="54" name="Line 53"/>
            <p:cNvSpPr>
              <a:spLocks noChangeShapeType="1"/>
            </p:cNvSpPr>
            <p:nvPr/>
          </p:nvSpPr>
          <p:spPr bwMode="auto">
            <a:xfrm>
              <a:off x="2743" y="321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5" name="Line 54"/>
            <p:cNvSpPr>
              <a:spLocks noChangeShapeType="1"/>
            </p:cNvSpPr>
            <p:nvPr/>
          </p:nvSpPr>
          <p:spPr bwMode="auto">
            <a:xfrm flipV="1">
              <a:off x="2983" y="244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6" name="Line 55"/>
            <p:cNvSpPr>
              <a:spLocks noChangeShapeType="1"/>
            </p:cNvSpPr>
            <p:nvPr/>
          </p:nvSpPr>
          <p:spPr bwMode="auto">
            <a:xfrm flipH="1">
              <a:off x="2791" y="243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7" name="Text Box 56"/>
            <p:cNvSpPr txBox="1">
              <a:spLocks noChangeArrowheads="1"/>
            </p:cNvSpPr>
            <p:nvPr/>
          </p:nvSpPr>
          <p:spPr bwMode="auto">
            <a:xfrm>
              <a:off x="2225" y="999"/>
              <a:ext cx="21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?</a:t>
              </a:r>
            </a:p>
          </p:txBody>
        </p:sp>
        <p:sp>
          <p:nvSpPr>
            <p:cNvPr id="58" name="Text Box 57"/>
            <p:cNvSpPr txBox="1">
              <a:spLocks noChangeArrowheads="1"/>
            </p:cNvSpPr>
            <p:nvPr/>
          </p:nvSpPr>
          <p:spPr bwMode="auto">
            <a:xfrm>
              <a:off x="2225" y="1186"/>
              <a:ext cx="21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?</a:t>
              </a:r>
            </a:p>
          </p:txBody>
        </p:sp>
        <p:sp>
          <p:nvSpPr>
            <p:cNvPr id="59" name="Text Box 58"/>
            <p:cNvSpPr txBox="1">
              <a:spLocks noChangeArrowheads="1"/>
            </p:cNvSpPr>
            <p:nvPr/>
          </p:nvSpPr>
          <p:spPr bwMode="auto">
            <a:xfrm>
              <a:off x="2225" y="1359"/>
              <a:ext cx="21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?</a:t>
              </a:r>
            </a:p>
          </p:txBody>
        </p:sp>
        <p:sp>
          <p:nvSpPr>
            <p:cNvPr id="60" name="Text Box 59"/>
            <p:cNvSpPr txBox="1">
              <a:spLocks noChangeArrowheads="1"/>
            </p:cNvSpPr>
            <p:nvPr/>
          </p:nvSpPr>
          <p:spPr bwMode="auto">
            <a:xfrm>
              <a:off x="2784" y="989"/>
              <a:ext cx="319" cy="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v2</a:t>
              </a:r>
            </a:p>
            <a:p>
              <a:pPr eaLnBrk="1" hangingPunct="1"/>
              <a:r>
                <a:rPr lang="it-IT" altLang="it-IT" sz="1400">
                  <a:latin typeface="Arial" charset="0"/>
                </a:rPr>
                <a:t>v1</a:t>
              </a:r>
            </a:p>
            <a:p>
              <a:pPr eaLnBrk="1" hangingPunct="1"/>
              <a:r>
                <a:rPr lang="it-IT" altLang="it-IT" sz="1400">
                  <a:latin typeface="Arial" charset="0"/>
                </a:rPr>
                <a:t>v0 </a:t>
              </a: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1878" y="297"/>
              <a:ext cx="72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altLang="it-IT" sz="1200"/>
            </a:p>
          </p:txBody>
        </p:sp>
        <p:sp>
          <p:nvSpPr>
            <p:cNvPr id="62" name="Text Box 61"/>
            <p:cNvSpPr txBox="1">
              <a:spLocks noChangeArrowheads="1"/>
            </p:cNvSpPr>
            <p:nvPr/>
          </p:nvSpPr>
          <p:spPr bwMode="auto">
            <a:xfrm>
              <a:off x="1842" y="267"/>
              <a:ext cx="288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100">
                  <a:latin typeface="Arial" charset="0"/>
                </a:rPr>
                <a:t>PC</a:t>
              </a:r>
            </a:p>
          </p:txBody>
        </p:sp>
        <p:sp>
          <p:nvSpPr>
            <p:cNvPr id="63" name="Text Box 62"/>
            <p:cNvSpPr txBox="1">
              <a:spLocks noChangeArrowheads="1"/>
            </p:cNvSpPr>
            <p:nvPr/>
          </p:nvSpPr>
          <p:spPr bwMode="auto">
            <a:xfrm>
              <a:off x="2118" y="345"/>
              <a:ext cx="43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1274</a:t>
              </a:r>
            </a:p>
          </p:txBody>
        </p:sp>
      </p:grpSp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4450578" y="1697217"/>
            <a:ext cx="2043423" cy="4895840"/>
            <a:chOff x="2941" y="261"/>
            <a:chExt cx="1574" cy="3891"/>
          </a:xfrm>
        </p:grpSpPr>
        <p:sp>
          <p:nvSpPr>
            <p:cNvPr id="65" name="Line 64"/>
            <p:cNvSpPr>
              <a:spLocks noChangeShapeType="1"/>
            </p:cNvSpPr>
            <p:nvPr/>
          </p:nvSpPr>
          <p:spPr bwMode="auto">
            <a:xfrm>
              <a:off x="4329" y="3168"/>
              <a:ext cx="1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6" name="Line 65"/>
            <p:cNvSpPr>
              <a:spLocks noChangeShapeType="1"/>
            </p:cNvSpPr>
            <p:nvPr/>
          </p:nvSpPr>
          <p:spPr bwMode="auto">
            <a:xfrm flipV="1">
              <a:off x="4512" y="2448"/>
              <a:ext cx="3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7" name="Line 66"/>
            <p:cNvSpPr>
              <a:spLocks noChangeShapeType="1"/>
            </p:cNvSpPr>
            <p:nvPr/>
          </p:nvSpPr>
          <p:spPr bwMode="auto">
            <a:xfrm flipH="1" flipV="1">
              <a:off x="4359" y="244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grpSp>
          <p:nvGrpSpPr>
            <p:cNvPr id="68" name="Group 67"/>
            <p:cNvGrpSpPr>
              <a:grpSpLocks/>
            </p:cNvGrpSpPr>
            <p:nvPr/>
          </p:nvGrpSpPr>
          <p:grpSpPr bwMode="auto">
            <a:xfrm>
              <a:off x="2941" y="261"/>
              <a:ext cx="1433" cy="3891"/>
              <a:chOff x="2941" y="261"/>
              <a:chExt cx="1433" cy="3891"/>
            </a:xfrm>
          </p:grpSpPr>
          <p:sp>
            <p:nvSpPr>
              <p:cNvPr id="69" name="Rectangle 68"/>
              <p:cNvSpPr>
                <a:spLocks noChangeArrowheads="1"/>
              </p:cNvSpPr>
              <p:nvPr/>
            </p:nvSpPr>
            <p:spPr bwMode="auto">
              <a:xfrm>
                <a:off x="3461" y="1776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70" name="Rectangle 69"/>
              <p:cNvSpPr>
                <a:spLocks noChangeArrowheads="1"/>
              </p:cNvSpPr>
              <p:nvPr/>
            </p:nvSpPr>
            <p:spPr bwMode="auto">
              <a:xfrm>
                <a:off x="3461" y="1584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71" name="Rectangle 70"/>
              <p:cNvSpPr>
                <a:spLocks noChangeArrowheads="1"/>
              </p:cNvSpPr>
              <p:nvPr/>
            </p:nvSpPr>
            <p:spPr bwMode="auto">
              <a:xfrm>
                <a:off x="3461" y="1392"/>
                <a:ext cx="912" cy="19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3461" y="1200"/>
                <a:ext cx="912" cy="19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73" name="Rectangle 72"/>
              <p:cNvSpPr>
                <a:spLocks noChangeArrowheads="1"/>
              </p:cNvSpPr>
              <p:nvPr/>
            </p:nvSpPr>
            <p:spPr bwMode="auto">
              <a:xfrm>
                <a:off x="3461" y="1008"/>
                <a:ext cx="912" cy="19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74" name="Rectangle 73"/>
              <p:cNvSpPr>
                <a:spLocks noChangeArrowheads="1"/>
              </p:cNvSpPr>
              <p:nvPr/>
            </p:nvSpPr>
            <p:spPr bwMode="auto">
              <a:xfrm>
                <a:off x="3462" y="2448"/>
                <a:ext cx="912" cy="672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75" name="Line 74"/>
              <p:cNvSpPr>
                <a:spLocks noChangeShapeType="1"/>
              </p:cNvSpPr>
              <p:nvPr/>
            </p:nvSpPr>
            <p:spPr bwMode="auto">
              <a:xfrm>
                <a:off x="3321" y="3206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6" name="Text Box 75"/>
              <p:cNvSpPr txBox="1">
                <a:spLocks noChangeArrowheads="1"/>
              </p:cNvSpPr>
              <p:nvPr/>
            </p:nvSpPr>
            <p:spPr bwMode="auto">
              <a:xfrm>
                <a:off x="2941" y="3080"/>
                <a:ext cx="510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it-IT" altLang="it-IT" sz="1400">
                    <a:latin typeface="Arial" charset="0"/>
                  </a:rPr>
                  <a:t>LV</a:t>
                </a:r>
              </a:p>
              <a:p>
                <a:pPr algn="ctr" eaLnBrk="1" hangingPunct="1"/>
                <a:r>
                  <a:rPr lang="it-IT" altLang="it-IT" sz="1400">
                    <a:latin typeface="Arial" charset="0"/>
                  </a:rPr>
                  <a:t>(xxxx)</a:t>
                </a:r>
              </a:p>
            </p:txBody>
          </p:sp>
          <p:sp>
            <p:nvSpPr>
              <p:cNvPr id="77" name="Text Box 76"/>
              <p:cNvSpPr txBox="1">
                <a:spLocks noChangeArrowheads="1"/>
              </p:cNvSpPr>
              <p:nvPr/>
            </p:nvSpPr>
            <p:spPr bwMode="auto">
              <a:xfrm>
                <a:off x="3556" y="2496"/>
                <a:ext cx="724" cy="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it-IT" altLang="it-IT" sz="1400">
                    <a:latin typeface="Arial" charset="0"/>
                  </a:rPr>
                  <a:t>variabili</a:t>
                </a:r>
              </a:p>
              <a:p>
                <a:pPr algn="ctr" eaLnBrk="1" hangingPunct="1"/>
                <a:r>
                  <a:rPr lang="it-IT" altLang="it-IT" sz="1400">
                    <a:latin typeface="Arial" charset="0"/>
                  </a:rPr>
                  <a:t>locali e</a:t>
                </a:r>
              </a:p>
              <a:p>
                <a:pPr algn="ctr" eaLnBrk="1" hangingPunct="1"/>
                <a:r>
                  <a:rPr lang="it-IT" altLang="it-IT" sz="1400">
                    <a:latin typeface="Arial" charset="0"/>
                  </a:rPr>
                  <a:t>parametri</a:t>
                </a:r>
              </a:p>
            </p:txBody>
          </p:sp>
          <p:sp>
            <p:nvSpPr>
              <p:cNvPr id="78" name="Rectangle 77"/>
              <p:cNvSpPr>
                <a:spLocks noChangeArrowheads="1"/>
              </p:cNvSpPr>
              <p:nvPr/>
            </p:nvSpPr>
            <p:spPr bwMode="auto">
              <a:xfrm>
                <a:off x="3381" y="3638"/>
                <a:ext cx="909" cy="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GB" altLang="it-IT" sz="1200">
                    <a:solidFill>
                      <a:srgbClr val="000099"/>
                    </a:solidFill>
                  </a:rPr>
                  <a:t>situazione dopo</a:t>
                </a:r>
              </a:p>
              <a:p>
                <a:pPr algn="ctr" eaLnBrk="1" hangingPunct="1"/>
                <a:r>
                  <a:rPr lang="en-GB" altLang="it-IT" sz="1200">
                    <a:solidFill>
                      <a:srgbClr val="000099"/>
                    </a:solidFill>
                  </a:rPr>
                  <a:t>PUSH PC</a:t>
                </a:r>
              </a:p>
              <a:p>
                <a:pPr algn="ctr" eaLnBrk="1" hangingPunct="1"/>
                <a:r>
                  <a:rPr lang="en-GB" altLang="it-IT" sz="1200">
                    <a:solidFill>
                      <a:srgbClr val="000099"/>
                    </a:solidFill>
                  </a:rPr>
                  <a:t>PUSH LV</a:t>
                </a:r>
                <a:endParaRPr lang="it-IT" altLang="it-IT" sz="1200">
                  <a:solidFill>
                    <a:srgbClr val="000099"/>
                  </a:solidFill>
                </a:endParaRPr>
              </a:p>
            </p:txBody>
          </p:sp>
          <p:sp>
            <p:nvSpPr>
              <p:cNvPr id="79" name="Line 78"/>
              <p:cNvSpPr>
                <a:spLocks noChangeShapeType="1"/>
              </p:cNvSpPr>
              <p:nvPr/>
            </p:nvSpPr>
            <p:spPr bwMode="auto">
              <a:xfrm>
                <a:off x="3282" y="72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80" name="Text Box 79"/>
              <p:cNvSpPr txBox="1">
                <a:spLocks noChangeArrowheads="1"/>
              </p:cNvSpPr>
              <p:nvPr/>
            </p:nvSpPr>
            <p:spPr bwMode="auto">
              <a:xfrm>
                <a:off x="3042" y="528"/>
                <a:ext cx="327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SP</a:t>
                </a:r>
              </a:p>
            </p:txBody>
          </p:sp>
          <p:sp>
            <p:nvSpPr>
              <p:cNvPr id="81" name="Text Box 80"/>
              <p:cNvSpPr txBox="1">
                <a:spLocks noChangeArrowheads="1"/>
              </p:cNvSpPr>
              <p:nvPr/>
            </p:nvSpPr>
            <p:spPr bwMode="auto">
              <a:xfrm>
                <a:off x="3771" y="1571"/>
                <a:ext cx="295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10</a:t>
                </a:r>
              </a:p>
            </p:txBody>
          </p:sp>
          <p:sp>
            <p:nvSpPr>
              <p:cNvPr id="82" name="Text Box 81"/>
              <p:cNvSpPr txBox="1">
                <a:spLocks noChangeArrowheads="1"/>
              </p:cNvSpPr>
              <p:nvPr/>
            </p:nvSpPr>
            <p:spPr bwMode="auto">
              <a:xfrm>
                <a:off x="3815" y="1758"/>
                <a:ext cx="219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5</a:t>
                </a:r>
              </a:p>
            </p:txBody>
          </p:sp>
          <p:sp>
            <p:nvSpPr>
              <p:cNvPr id="83" name="Rectangle 82"/>
              <p:cNvSpPr>
                <a:spLocks noChangeArrowheads="1"/>
              </p:cNvSpPr>
              <p:nvPr/>
            </p:nvSpPr>
            <p:spPr bwMode="auto">
              <a:xfrm>
                <a:off x="3462" y="1967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84" name="Text Box 83"/>
              <p:cNvSpPr txBox="1">
                <a:spLocks noChangeArrowheads="1"/>
              </p:cNvSpPr>
              <p:nvPr/>
            </p:nvSpPr>
            <p:spPr bwMode="auto">
              <a:xfrm>
                <a:off x="3638" y="1931"/>
                <a:ext cx="487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objref</a:t>
                </a:r>
              </a:p>
            </p:txBody>
          </p:sp>
          <p:sp>
            <p:nvSpPr>
              <p:cNvPr id="85" name="Rectangle 84"/>
              <p:cNvSpPr>
                <a:spLocks noChangeArrowheads="1"/>
              </p:cNvSpPr>
              <p:nvPr/>
            </p:nvSpPr>
            <p:spPr bwMode="auto">
              <a:xfrm>
                <a:off x="3462" y="2148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86" name="Text Box 85"/>
              <p:cNvSpPr txBox="1">
                <a:spLocks noChangeArrowheads="1"/>
              </p:cNvSpPr>
              <p:nvPr/>
            </p:nvSpPr>
            <p:spPr bwMode="auto">
              <a:xfrm>
                <a:off x="3544" y="2112"/>
                <a:ext cx="646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LV prec.</a:t>
                </a:r>
              </a:p>
            </p:txBody>
          </p:sp>
          <p:sp>
            <p:nvSpPr>
              <p:cNvPr id="87" name="Rectangle 86"/>
              <p:cNvSpPr>
                <a:spLocks noChangeArrowheads="1"/>
              </p:cNvSpPr>
              <p:nvPr/>
            </p:nvSpPr>
            <p:spPr bwMode="auto">
              <a:xfrm>
                <a:off x="3462" y="2340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88" name="Text Box 87"/>
              <p:cNvSpPr txBox="1">
                <a:spLocks noChangeArrowheads="1"/>
              </p:cNvSpPr>
              <p:nvPr/>
            </p:nvSpPr>
            <p:spPr bwMode="auto">
              <a:xfrm>
                <a:off x="3535" y="2313"/>
                <a:ext cx="679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PC prec.</a:t>
                </a:r>
              </a:p>
            </p:txBody>
          </p:sp>
          <p:sp>
            <p:nvSpPr>
              <p:cNvPr id="89" name="Rectangle 88"/>
              <p:cNvSpPr>
                <a:spLocks noChangeArrowheads="1"/>
              </p:cNvSpPr>
              <p:nvPr/>
            </p:nvSpPr>
            <p:spPr bwMode="auto">
              <a:xfrm>
                <a:off x="3462" y="3119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90" name="Text Box 89"/>
              <p:cNvSpPr txBox="1">
                <a:spLocks noChangeArrowheads="1"/>
              </p:cNvSpPr>
              <p:nvPr/>
            </p:nvSpPr>
            <p:spPr bwMode="auto">
              <a:xfrm>
                <a:off x="3545" y="3092"/>
                <a:ext cx="625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Link ptr.</a:t>
                </a:r>
              </a:p>
            </p:txBody>
          </p:sp>
          <p:sp>
            <p:nvSpPr>
              <p:cNvPr id="91" name="Text Box 90"/>
              <p:cNvSpPr txBox="1">
                <a:spLocks noChangeArrowheads="1"/>
              </p:cNvSpPr>
              <p:nvPr/>
            </p:nvSpPr>
            <p:spPr bwMode="auto">
              <a:xfrm>
                <a:off x="3811" y="999"/>
                <a:ext cx="219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?</a:t>
                </a:r>
              </a:p>
            </p:txBody>
          </p:sp>
          <p:sp>
            <p:nvSpPr>
              <p:cNvPr id="92" name="Text Box 91"/>
              <p:cNvSpPr txBox="1">
                <a:spLocks noChangeArrowheads="1"/>
              </p:cNvSpPr>
              <p:nvPr/>
            </p:nvSpPr>
            <p:spPr bwMode="auto">
              <a:xfrm>
                <a:off x="3811" y="1186"/>
                <a:ext cx="219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?</a:t>
                </a:r>
              </a:p>
            </p:txBody>
          </p:sp>
          <p:sp>
            <p:nvSpPr>
              <p:cNvPr id="93" name="Text Box 92"/>
              <p:cNvSpPr txBox="1">
                <a:spLocks noChangeArrowheads="1"/>
              </p:cNvSpPr>
              <p:nvPr/>
            </p:nvSpPr>
            <p:spPr bwMode="auto">
              <a:xfrm>
                <a:off x="3811" y="1359"/>
                <a:ext cx="219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?</a:t>
                </a:r>
              </a:p>
            </p:txBody>
          </p:sp>
          <p:sp>
            <p:nvSpPr>
              <p:cNvPr id="94" name="Rectangle 93"/>
              <p:cNvSpPr>
                <a:spLocks noChangeArrowheads="1"/>
              </p:cNvSpPr>
              <p:nvPr/>
            </p:nvSpPr>
            <p:spPr bwMode="auto">
              <a:xfrm>
                <a:off x="3474" y="291"/>
                <a:ext cx="720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it-IT" altLang="it-IT" sz="1200"/>
              </a:p>
            </p:txBody>
          </p:sp>
          <p:sp>
            <p:nvSpPr>
              <p:cNvPr id="95" name="Text Box 94"/>
              <p:cNvSpPr txBox="1">
                <a:spLocks noChangeArrowheads="1"/>
              </p:cNvSpPr>
              <p:nvPr/>
            </p:nvSpPr>
            <p:spPr bwMode="auto">
              <a:xfrm>
                <a:off x="3474" y="261"/>
                <a:ext cx="294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100">
                    <a:latin typeface="Arial" charset="0"/>
                  </a:rPr>
                  <a:t>PC</a:t>
                </a:r>
              </a:p>
            </p:txBody>
          </p:sp>
          <p:sp>
            <p:nvSpPr>
              <p:cNvPr id="96" name="Text Box 95"/>
              <p:cNvSpPr txBox="1">
                <a:spLocks noChangeArrowheads="1"/>
              </p:cNvSpPr>
              <p:nvPr/>
            </p:nvSpPr>
            <p:spPr bwMode="auto">
              <a:xfrm>
                <a:off x="3750" y="339"/>
                <a:ext cx="448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1274</a:t>
                </a:r>
              </a:p>
            </p:txBody>
          </p:sp>
          <p:sp>
            <p:nvSpPr>
              <p:cNvPr id="97" name="Rectangle 96"/>
              <p:cNvSpPr>
                <a:spLocks noChangeArrowheads="1"/>
              </p:cNvSpPr>
              <p:nvPr/>
            </p:nvSpPr>
            <p:spPr bwMode="auto">
              <a:xfrm>
                <a:off x="3462" y="817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98" name="Text Box 97"/>
              <p:cNvSpPr txBox="1">
                <a:spLocks noChangeArrowheads="1"/>
              </p:cNvSpPr>
              <p:nvPr/>
            </p:nvSpPr>
            <p:spPr bwMode="auto">
              <a:xfrm>
                <a:off x="3675" y="804"/>
                <a:ext cx="448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1274</a:t>
                </a:r>
              </a:p>
              <a:p>
                <a:pPr eaLnBrk="1" hangingPunct="1"/>
                <a:endParaRPr lang="it-IT" altLang="it-IT" sz="1400">
                  <a:latin typeface="Arial" charset="0"/>
                </a:endParaRPr>
              </a:p>
            </p:txBody>
          </p:sp>
          <p:sp>
            <p:nvSpPr>
              <p:cNvPr id="99" name="Rectangle 98"/>
              <p:cNvSpPr>
                <a:spLocks noChangeArrowheads="1"/>
              </p:cNvSpPr>
              <p:nvPr/>
            </p:nvSpPr>
            <p:spPr bwMode="auto">
              <a:xfrm>
                <a:off x="3456" y="625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100" name="Text Box 99"/>
              <p:cNvSpPr txBox="1">
                <a:spLocks noChangeArrowheads="1"/>
              </p:cNvSpPr>
              <p:nvPr/>
            </p:nvSpPr>
            <p:spPr bwMode="auto">
              <a:xfrm>
                <a:off x="3678" y="594"/>
                <a:ext cx="419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xxxx</a:t>
                </a:r>
              </a:p>
              <a:p>
                <a:pPr eaLnBrk="1" hangingPunct="1"/>
                <a:endParaRPr lang="it-IT" altLang="it-IT" sz="1400">
                  <a:latin typeface="Arial" charset="0"/>
                </a:endParaRPr>
              </a:p>
            </p:txBody>
          </p:sp>
        </p:grpSp>
      </p:grpSp>
      <p:grpSp>
        <p:nvGrpSpPr>
          <p:cNvPr id="101" name="Group 100"/>
          <p:cNvGrpSpPr>
            <a:grpSpLocks/>
          </p:cNvGrpSpPr>
          <p:nvPr/>
        </p:nvGrpSpPr>
        <p:grpSpPr bwMode="auto">
          <a:xfrm>
            <a:off x="6719582" y="1700068"/>
            <a:ext cx="1670030" cy="4992907"/>
            <a:chOff x="4324" y="270"/>
            <a:chExt cx="1409" cy="3914"/>
          </a:xfrm>
        </p:grpSpPr>
        <p:sp>
          <p:nvSpPr>
            <p:cNvPr id="102" name="Line 101"/>
            <p:cNvSpPr>
              <a:spLocks noChangeShapeType="1"/>
            </p:cNvSpPr>
            <p:nvPr/>
          </p:nvSpPr>
          <p:spPr bwMode="auto">
            <a:xfrm>
              <a:off x="5550" y="3225"/>
              <a:ext cx="1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3" name="Line 102"/>
            <p:cNvSpPr>
              <a:spLocks noChangeShapeType="1"/>
            </p:cNvSpPr>
            <p:nvPr/>
          </p:nvSpPr>
          <p:spPr bwMode="auto">
            <a:xfrm flipV="1">
              <a:off x="5547" y="2064"/>
              <a:ext cx="165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4525" y="3344"/>
              <a:ext cx="1068" cy="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</a:rPr>
                <a:t>situazione dopo</a:t>
              </a:r>
              <a:endParaRPr lang="en-GB" altLang="it-IT" sz="1200">
                <a:solidFill>
                  <a:srgbClr val="FF0000"/>
                </a:solidFill>
                <a:cs typeface="Arial" charset="0"/>
              </a:endParaRPr>
            </a:p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  <a:cs typeface="Arial" charset="0"/>
                </a:rPr>
                <a:t>LV = SP – </a:t>
              </a:r>
            </a:p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  <a:cs typeface="Arial" charset="0"/>
                </a:rPr>
                <a:t>n.param – </a:t>
              </a:r>
            </a:p>
            <a:p>
              <a:pPr algn="ctr" eaLnBrk="1" hangingPunct="1">
                <a:spcAft>
                  <a:spcPct val="30000"/>
                </a:spcAft>
              </a:pPr>
              <a:r>
                <a:rPr lang="en-GB" altLang="it-IT" sz="1200">
                  <a:solidFill>
                    <a:srgbClr val="000099"/>
                  </a:solidFill>
                  <a:cs typeface="Arial" charset="0"/>
                </a:rPr>
                <a:t> – n.var.loc – 1</a:t>
              </a:r>
            </a:p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  <a:cs typeface="Arial" charset="0"/>
                </a:rPr>
                <a:t>mem[LV] = SP – 1</a:t>
              </a:r>
              <a:endParaRPr lang="it-IT" altLang="it-IT" sz="1200">
                <a:solidFill>
                  <a:srgbClr val="000099"/>
                </a:solidFill>
                <a:cs typeface="Arial" charset="0"/>
              </a:endParaRPr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 bwMode="auto">
            <a:xfrm>
              <a:off x="4691" y="1785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4691" y="1593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4691" y="1401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4691" y="1209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4691" y="1017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10" name="Rectangle 109"/>
            <p:cNvSpPr>
              <a:spLocks noChangeArrowheads="1"/>
            </p:cNvSpPr>
            <p:nvPr/>
          </p:nvSpPr>
          <p:spPr bwMode="auto">
            <a:xfrm>
              <a:off x="4692" y="2457"/>
              <a:ext cx="912" cy="67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11" name="Line 110"/>
            <p:cNvSpPr>
              <a:spLocks noChangeShapeType="1"/>
            </p:cNvSpPr>
            <p:nvPr/>
          </p:nvSpPr>
          <p:spPr bwMode="auto">
            <a:xfrm>
              <a:off x="4551" y="209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2" name="Text Box 111"/>
            <p:cNvSpPr txBox="1">
              <a:spLocks noChangeArrowheads="1"/>
            </p:cNvSpPr>
            <p:nvPr/>
          </p:nvSpPr>
          <p:spPr bwMode="auto">
            <a:xfrm>
              <a:off x="4324" y="1968"/>
              <a:ext cx="330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it-IT" altLang="it-IT" sz="1400">
                  <a:latin typeface="Arial" charset="0"/>
                </a:rPr>
                <a:t>LV</a:t>
              </a:r>
            </a:p>
            <a:p>
              <a:pPr algn="ctr" eaLnBrk="1" hangingPunct="1"/>
              <a:endParaRPr lang="it-IT" altLang="it-IT" sz="1400">
                <a:latin typeface="Arial" charset="0"/>
              </a:endParaRPr>
            </a:p>
          </p:txBody>
        </p:sp>
        <p:sp>
          <p:nvSpPr>
            <p:cNvPr id="113" name="Text Box 112"/>
            <p:cNvSpPr txBox="1">
              <a:spLocks noChangeArrowheads="1"/>
            </p:cNvSpPr>
            <p:nvPr/>
          </p:nvSpPr>
          <p:spPr bwMode="auto">
            <a:xfrm>
              <a:off x="4751" y="2505"/>
              <a:ext cx="793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it-IT" altLang="it-IT" sz="1400">
                  <a:latin typeface="Arial" charset="0"/>
                </a:rPr>
                <a:t>variabili</a:t>
              </a:r>
            </a:p>
            <a:p>
              <a:pPr algn="ctr" eaLnBrk="1" hangingPunct="1"/>
              <a:r>
                <a:rPr lang="it-IT" altLang="it-IT" sz="1400">
                  <a:latin typeface="Arial" charset="0"/>
                </a:rPr>
                <a:t>locali e</a:t>
              </a:r>
            </a:p>
            <a:p>
              <a:pPr algn="ctr" eaLnBrk="1" hangingPunct="1"/>
              <a:r>
                <a:rPr lang="it-IT" altLang="it-IT" sz="1400">
                  <a:latin typeface="Arial" charset="0"/>
                </a:rPr>
                <a:t>parametri</a:t>
              </a:r>
            </a:p>
          </p:txBody>
        </p:sp>
        <p:sp>
          <p:nvSpPr>
            <p:cNvPr id="114" name="Line 113"/>
            <p:cNvSpPr>
              <a:spLocks noChangeShapeType="1"/>
            </p:cNvSpPr>
            <p:nvPr/>
          </p:nvSpPr>
          <p:spPr bwMode="auto">
            <a:xfrm>
              <a:off x="4539" y="729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5" name="Text Box 114"/>
            <p:cNvSpPr txBox="1">
              <a:spLocks noChangeArrowheads="1"/>
            </p:cNvSpPr>
            <p:nvPr/>
          </p:nvSpPr>
          <p:spPr bwMode="auto">
            <a:xfrm>
              <a:off x="4344" y="537"/>
              <a:ext cx="35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SP</a:t>
              </a:r>
            </a:p>
          </p:txBody>
        </p:sp>
        <p:sp>
          <p:nvSpPr>
            <p:cNvPr id="116" name="Text Box 115"/>
            <p:cNvSpPr txBox="1">
              <a:spLocks noChangeArrowheads="1"/>
            </p:cNvSpPr>
            <p:nvPr/>
          </p:nvSpPr>
          <p:spPr bwMode="auto">
            <a:xfrm>
              <a:off x="5001" y="1580"/>
              <a:ext cx="32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10</a:t>
              </a:r>
            </a:p>
          </p:txBody>
        </p:sp>
        <p:sp>
          <p:nvSpPr>
            <p:cNvPr id="117" name="Text Box 116"/>
            <p:cNvSpPr txBox="1">
              <a:spLocks noChangeArrowheads="1"/>
            </p:cNvSpPr>
            <p:nvPr/>
          </p:nvSpPr>
          <p:spPr bwMode="auto">
            <a:xfrm>
              <a:off x="5045" y="1767"/>
              <a:ext cx="24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5</a:t>
              </a:r>
            </a:p>
          </p:txBody>
        </p:sp>
        <p:sp>
          <p:nvSpPr>
            <p:cNvPr id="118" name="Rectangle 117"/>
            <p:cNvSpPr>
              <a:spLocks noChangeArrowheads="1"/>
            </p:cNvSpPr>
            <p:nvPr/>
          </p:nvSpPr>
          <p:spPr bwMode="auto">
            <a:xfrm>
              <a:off x="4692" y="1976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19" name="Text Box 118"/>
            <p:cNvSpPr txBox="1">
              <a:spLocks noChangeArrowheads="1"/>
            </p:cNvSpPr>
            <p:nvPr/>
          </p:nvSpPr>
          <p:spPr bwMode="auto">
            <a:xfrm>
              <a:off x="4868" y="1940"/>
              <a:ext cx="65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Link ptr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auto">
            <a:xfrm>
              <a:off x="4692" y="2157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21" name="Text Box 120"/>
            <p:cNvSpPr txBox="1">
              <a:spLocks noChangeArrowheads="1"/>
            </p:cNvSpPr>
            <p:nvPr/>
          </p:nvSpPr>
          <p:spPr bwMode="auto">
            <a:xfrm>
              <a:off x="4774" y="2121"/>
              <a:ext cx="707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LV prec.</a:t>
              </a:r>
            </a:p>
          </p:txBody>
        </p:sp>
        <p:sp>
          <p:nvSpPr>
            <p:cNvPr id="122" name="Rectangle 121"/>
            <p:cNvSpPr>
              <a:spLocks noChangeArrowheads="1"/>
            </p:cNvSpPr>
            <p:nvPr/>
          </p:nvSpPr>
          <p:spPr bwMode="auto">
            <a:xfrm>
              <a:off x="4692" y="2349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23" name="Text Box 122"/>
            <p:cNvSpPr txBox="1">
              <a:spLocks noChangeArrowheads="1"/>
            </p:cNvSpPr>
            <p:nvPr/>
          </p:nvSpPr>
          <p:spPr bwMode="auto">
            <a:xfrm>
              <a:off x="4765" y="2322"/>
              <a:ext cx="74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PC prec.</a:t>
              </a:r>
            </a:p>
          </p:txBody>
        </p:sp>
        <p:sp>
          <p:nvSpPr>
            <p:cNvPr id="124" name="Rectangle 123"/>
            <p:cNvSpPr>
              <a:spLocks noChangeArrowheads="1"/>
            </p:cNvSpPr>
            <p:nvPr/>
          </p:nvSpPr>
          <p:spPr bwMode="auto">
            <a:xfrm>
              <a:off x="4692" y="3128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25" name="Text Box 124"/>
            <p:cNvSpPr txBox="1">
              <a:spLocks noChangeArrowheads="1"/>
            </p:cNvSpPr>
            <p:nvPr/>
          </p:nvSpPr>
          <p:spPr bwMode="auto">
            <a:xfrm>
              <a:off x="4775" y="3101"/>
              <a:ext cx="68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Link ptr.</a:t>
              </a:r>
            </a:p>
          </p:txBody>
        </p:sp>
        <p:sp>
          <p:nvSpPr>
            <p:cNvPr id="126" name="Line 125"/>
            <p:cNvSpPr>
              <a:spLocks noChangeShapeType="1"/>
            </p:cNvSpPr>
            <p:nvPr/>
          </p:nvSpPr>
          <p:spPr bwMode="auto">
            <a:xfrm flipV="1">
              <a:off x="5718" y="2457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7" name="Line 126"/>
            <p:cNvSpPr>
              <a:spLocks noChangeShapeType="1"/>
            </p:cNvSpPr>
            <p:nvPr/>
          </p:nvSpPr>
          <p:spPr bwMode="auto">
            <a:xfrm flipH="1" flipV="1">
              <a:off x="5580" y="244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8" name="Text Box 127"/>
            <p:cNvSpPr txBox="1">
              <a:spLocks noChangeArrowheads="1"/>
            </p:cNvSpPr>
            <p:nvPr/>
          </p:nvSpPr>
          <p:spPr bwMode="auto">
            <a:xfrm>
              <a:off x="5041" y="1008"/>
              <a:ext cx="24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?</a:t>
              </a:r>
            </a:p>
          </p:txBody>
        </p:sp>
        <p:sp>
          <p:nvSpPr>
            <p:cNvPr id="129" name="Text Box 128"/>
            <p:cNvSpPr txBox="1">
              <a:spLocks noChangeArrowheads="1"/>
            </p:cNvSpPr>
            <p:nvPr/>
          </p:nvSpPr>
          <p:spPr bwMode="auto">
            <a:xfrm>
              <a:off x="5041" y="1195"/>
              <a:ext cx="24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?</a:t>
              </a:r>
            </a:p>
          </p:txBody>
        </p:sp>
        <p:sp>
          <p:nvSpPr>
            <p:cNvPr id="130" name="Text Box 129"/>
            <p:cNvSpPr txBox="1">
              <a:spLocks noChangeArrowheads="1"/>
            </p:cNvSpPr>
            <p:nvPr/>
          </p:nvSpPr>
          <p:spPr bwMode="auto">
            <a:xfrm>
              <a:off x="5041" y="1368"/>
              <a:ext cx="24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?</a:t>
              </a:r>
            </a:p>
          </p:txBody>
        </p:sp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4704" y="300"/>
              <a:ext cx="72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it-IT" altLang="it-IT" sz="1200"/>
            </a:p>
          </p:txBody>
        </p:sp>
        <p:sp>
          <p:nvSpPr>
            <p:cNvPr id="132" name="Text Box 131"/>
            <p:cNvSpPr txBox="1">
              <a:spLocks noChangeArrowheads="1"/>
            </p:cNvSpPr>
            <p:nvPr/>
          </p:nvSpPr>
          <p:spPr bwMode="auto">
            <a:xfrm>
              <a:off x="4704" y="270"/>
              <a:ext cx="322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100">
                  <a:latin typeface="Arial" charset="0"/>
                </a:rPr>
                <a:t>PC</a:t>
              </a:r>
            </a:p>
          </p:txBody>
        </p:sp>
        <p:sp>
          <p:nvSpPr>
            <p:cNvPr id="133" name="Text Box 132"/>
            <p:cNvSpPr txBox="1">
              <a:spLocks noChangeArrowheads="1"/>
            </p:cNvSpPr>
            <p:nvPr/>
          </p:nvSpPr>
          <p:spPr bwMode="auto">
            <a:xfrm>
              <a:off x="4752" y="357"/>
              <a:ext cx="65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 i="1">
                  <a:latin typeface="Arial" charset="0"/>
                </a:rPr>
                <a:t>metodo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/>
          </p:nvSpPr>
          <p:spPr bwMode="auto">
            <a:xfrm>
              <a:off x="4692" y="826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35" name="Text Box 134"/>
            <p:cNvSpPr txBox="1">
              <a:spLocks noChangeArrowheads="1"/>
            </p:cNvSpPr>
            <p:nvPr/>
          </p:nvSpPr>
          <p:spPr bwMode="auto">
            <a:xfrm>
              <a:off x="4905" y="813"/>
              <a:ext cx="491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1274</a:t>
              </a:r>
            </a:p>
            <a:p>
              <a:pPr eaLnBrk="1" hangingPunct="1"/>
              <a:endParaRPr lang="it-IT" altLang="it-IT" sz="1400">
                <a:latin typeface="Arial" charset="0"/>
              </a:endParaRPr>
            </a:p>
          </p:txBody>
        </p:sp>
        <p:sp>
          <p:nvSpPr>
            <p:cNvPr id="136" name="Rectangle 135"/>
            <p:cNvSpPr>
              <a:spLocks noChangeArrowheads="1"/>
            </p:cNvSpPr>
            <p:nvPr/>
          </p:nvSpPr>
          <p:spPr bwMode="auto">
            <a:xfrm>
              <a:off x="4686" y="634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37" name="Text Box 136"/>
            <p:cNvSpPr txBox="1">
              <a:spLocks noChangeArrowheads="1"/>
            </p:cNvSpPr>
            <p:nvPr/>
          </p:nvSpPr>
          <p:spPr bwMode="auto">
            <a:xfrm>
              <a:off x="4908" y="603"/>
              <a:ext cx="459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xxxx</a:t>
              </a:r>
            </a:p>
            <a:p>
              <a:pPr eaLnBrk="1" hangingPunct="1"/>
              <a:endParaRPr lang="it-IT" altLang="it-IT" sz="1400">
                <a:latin typeface="Arial" charset="0"/>
              </a:endParaRPr>
            </a:p>
          </p:txBody>
        </p:sp>
        <p:sp>
          <p:nvSpPr>
            <p:cNvPr id="138" name="Line 137"/>
            <p:cNvSpPr>
              <a:spLocks noChangeShapeType="1"/>
            </p:cNvSpPr>
            <p:nvPr/>
          </p:nvSpPr>
          <p:spPr bwMode="auto">
            <a:xfrm flipH="1" flipV="1">
              <a:off x="5712" y="912"/>
              <a:ext cx="3" cy="1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9" name="Line 138"/>
            <p:cNvSpPr>
              <a:spLocks noChangeShapeType="1"/>
            </p:cNvSpPr>
            <p:nvPr/>
          </p:nvSpPr>
          <p:spPr bwMode="auto">
            <a:xfrm flipH="1" flipV="1">
              <a:off x="5598" y="912"/>
              <a:ext cx="1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40" name="Rectangle 2"/>
          <p:cNvSpPr txBox="1">
            <a:spLocks noChangeArrowheads="1"/>
          </p:cNvSpPr>
          <p:nvPr/>
        </p:nvSpPr>
        <p:spPr>
          <a:xfrm>
            <a:off x="112553" y="627231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Semantica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INVOKEVIRTUAL: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Esempio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336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731"/>
    </mc:Choice>
    <mc:Fallback>
      <p:transition spd="slow" advTm="108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627231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Semantica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INVOKEVIRTUAL: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Metodi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02" y="1770231"/>
            <a:ext cx="5555361" cy="218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02" y="4478802"/>
            <a:ext cx="5555361" cy="98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35735"/>
            <a:ext cx="2806700" cy="47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0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170"/>
    </mc:Choice>
    <mc:Fallback>
      <p:transition spd="slow" advTm="121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5216" y="554736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Semantica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 IRETURN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517523" y="1387475"/>
            <a:ext cx="83978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Ecco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come i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valori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salvati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sullo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stack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vengono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utilizzati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quando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viene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eseguita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la IRETURN:</a:t>
            </a:r>
          </a:p>
          <a:p>
            <a:pPr eaLnBrk="1" hangingPunct="1">
              <a:spcAft>
                <a:spcPct val="30000"/>
              </a:spcAft>
            </a:pPr>
            <a:endParaRPr lang="it-IT" altLang="it-IT" sz="2000" dirty="0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59396" name="Picture 4" descr="IRETURNstack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" y="2253552"/>
            <a:ext cx="5834063" cy="420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6480048" y="2923032"/>
            <a:ext cx="33528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30000"/>
              </a:spcAft>
            </a:pPr>
            <a:r>
              <a:rPr lang="en-GB" altLang="it-IT" dirty="0" err="1">
                <a:solidFill>
                  <a:srgbClr val="FF0000"/>
                </a:solidFill>
                <a:cs typeface="Arial" charset="0"/>
              </a:rPr>
              <a:t>tmp</a:t>
            </a:r>
            <a:r>
              <a:rPr lang="en-GB" altLang="it-IT" dirty="0">
                <a:solidFill>
                  <a:srgbClr val="FF0000"/>
                </a:solidFill>
                <a:cs typeface="Arial" charset="0"/>
              </a:rPr>
              <a:t> = </a:t>
            </a:r>
            <a:r>
              <a:rPr lang="en-GB" altLang="it-IT" dirty="0" err="1">
                <a:solidFill>
                  <a:srgbClr val="FF0000"/>
                </a:solidFill>
                <a:cs typeface="Arial" charset="0"/>
              </a:rPr>
              <a:t>mem</a:t>
            </a:r>
            <a:r>
              <a:rPr lang="en-GB" altLang="it-IT" dirty="0">
                <a:solidFill>
                  <a:srgbClr val="FF0000"/>
                </a:solidFill>
                <a:cs typeface="Arial" charset="0"/>
              </a:rPr>
              <a:t>[LV]</a:t>
            </a:r>
          </a:p>
          <a:p>
            <a:pPr eaLnBrk="1" hangingPunct="1">
              <a:spcBef>
                <a:spcPct val="50000"/>
              </a:spcBef>
              <a:spcAft>
                <a:spcPct val="30000"/>
              </a:spcAft>
            </a:pPr>
            <a:r>
              <a:rPr lang="en-GB" altLang="it-IT" dirty="0" err="1">
                <a:solidFill>
                  <a:srgbClr val="FF0000"/>
                </a:solidFill>
                <a:cs typeface="Arial" charset="0"/>
              </a:rPr>
              <a:t>mem</a:t>
            </a:r>
            <a:r>
              <a:rPr lang="en-GB" altLang="it-IT" dirty="0">
                <a:solidFill>
                  <a:srgbClr val="FF0000"/>
                </a:solidFill>
                <a:cs typeface="Arial" charset="0"/>
              </a:rPr>
              <a:t>[LV] = </a:t>
            </a:r>
            <a:r>
              <a:rPr lang="en-GB" altLang="it-IT" dirty="0" err="1">
                <a:solidFill>
                  <a:srgbClr val="FF0000"/>
                </a:solidFill>
                <a:cs typeface="Arial" charset="0"/>
              </a:rPr>
              <a:t>mem</a:t>
            </a:r>
            <a:r>
              <a:rPr lang="en-GB" altLang="it-IT" dirty="0">
                <a:solidFill>
                  <a:srgbClr val="FF0000"/>
                </a:solidFill>
                <a:cs typeface="Arial" charset="0"/>
              </a:rPr>
              <a:t>[SP]</a:t>
            </a:r>
          </a:p>
          <a:p>
            <a:pPr eaLnBrk="1" hangingPunct="1">
              <a:spcBef>
                <a:spcPct val="50000"/>
              </a:spcBef>
              <a:spcAft>
                <a:spcPct val="30000"/>
              </a:spcAft>
            </a:pPr>
            <a:r>
              <a:rPr lang="en-GB" altLang="it-IT" dirty="0">
                <a:solidFill>
                  <a:srgbClr val="FF0000"/>
                </a:solidFill>
                <a:cs typeface="Arial" charset="0"/>
              </a:rPr>
              <a:t>SP = LV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it-IT" dirty="0">
                <a:solidFill>
                  <a:srgbClr val="FF0000"/>
                </a:solidFill>
                <a:cs typeface="Arial" charset="0"/>
              </a:rPr>
              <a:t>LV = </a:t>
            </a:r>
            <a:r>
              <a:rPr lang="en-GB" altLang="it-IT" dirty="0" err="1">
                <a:solidFill>
                  <a:srgbClr val="FF0000"/>
                </a:solidFill>
                <a:cs typeface="Arial" charset="0"/>
              </a:rPr>
              <a:t>mem</a:t>
            </a:r>
            <a:r>
              <a:rPr lang="en-GB" altLang="it-IT" dirty="0">
                <a:solidFill>
                  <a:srgbClr val="FF0000"/>
                </a:solidFill>
                <a:cs typeface="Arial" charset="0"/>
              </a:rPr>
              <a:t>[tmp+1]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it-IT" dirty="0">
                <a:solidFill>
                  <a:srgbClr val="FF0000"/>
                </a:solidFill>
                <a:cs typeface="Arial" charset="0"/>
              </a:rPr>
              <a:t>PC = </a:t>
            </a:r>
            <a:r>
              <a:rPr lang="en-GB" altLang="it-IT" dirty="0" err="1">
                <a:solidFill>
                  <a:srgbClr val="FF0000"/>
                </a:solidFill>
                <a:cs typeface="Arial" charset="0"/>
              </a:rPr>
              <a:t>mem</a:t>
            </a:r>
            <a:r>
              <a:rPr lang="en-GB" altLang="it-IT" dirty="0">
                <a:solidFill>
                  <a:srgbClr val="FF0000"/>
                </a:solidFill>
                <a:cs typeface="Arial" charset="0"/>
              </a:rPr>
              <a:t>[</a:t>
            </a:r>
            <a:r>
              <a:rPr lang="en-GB" altLang="it-IT" dirty="0" err="1">
                <a:solidFill>
                  <a:srgbClr val="FF0000"/>
                </a:solidFill>
                <a:cs typeface="Arial" charset="0"/>
              </a:rPr>
              <a:t>tmp</a:t>
            </a:r>
            <a:r>
              <a:rPr lang="en-GB" altLang="it-IT" dirty="0">
                <a:solidFill>
                  <a:srgbClr val="FF0000"/>
                </a:solidFill>
                <a:cs typeface="Arial" charset="0"/>
              </a:rPr>
              <a:t>]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5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16"/>
    </mc:Choice>
    <mc:Fallback>
      <p:transition spd="slow" advTm="136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5216" y="554736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Semantica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 IRETURN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212450" y="1406934"/>
            <a:ext cx="2173960" cy="5326281"/>
            <a:chOff x="-90488" y="0"/>
            <a:chExt cx="2629991" cy="6421656"/>
          </a:xfrm>
        </p:grpSpPr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217488" y="5775325"/>
              <a:ext cx="23220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</a:rPr>
                <a:t>situazione iniziale</a:t>
              </a:r>
            </a:p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</a:rPr>
                <a:t>(prima della </a:t>
              </a:r>
            </a:p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</a:rPr>
                <a:t>ireturn)</a:t>
              </a:r>
              <a:endParaRPr lang="it-IT" altLang="it-IT" sz="1200">
                <a:solidFill>
                  <a:srgbClr val="000099"/>
                </a:solidFill>
              </a:endParaRPr>
            </a:p>
          </p:txBody>
        </p:sp>
        <p:sp>
          <p:nvSpPr>
            <p:cNvPr id="8" name="Line 141"/>
            <p:cNvSpPr>
              <a:spLocks noChangeShapeType="1"/>
            </p:cNvSpPr>
            <p:nvPr/>
          </p:nvSpPr>
          <p:spPr bwMode="auto">
            <a:xfrm>
              <a:off x="2211388" y="5667375"/>
              <a:ext cx="288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Rectangle 125"/>
            <p:cNvSpPr>
              <a:spLocks noChangeArrowheads="1"/>
            </p:cNvSpPr>
            <p:nvPr/>
          </p:nvSpPr>
          <p:spPr bwMode="auto">
            <a:xfrm>
              <a:off x="850900" y="4448175"/>
              <a:ext cx="1436688" cy="113903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0" name="Text Box 128"/>
            <p:cNvSpPr txBox="1">
              <a:spLocks noChangeArrowheads="1"/>
            </p:cNvSpPr>
            <p:nvPr/>
          </p:nvSpPr>
          <p:spPr bwMode="auto">
            <a:xfrm>
              <a:off x="904875" y="4524375"/>
              <a:ext cx="132956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variabili</a:t>
              </a:r>
            </a:p>
            <a:p>
              <a:pPr algn="ctr"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locali e</a:t>
              </a:r>
            </a:p>
            <a:p>
              <a:pPr algn="ctr"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parametri</a:t>
              </a:r>
            </a:p>
          </p:txBody>
        </p:sp>
        <p:sp>
          <p:nvSpPr>
            <p:cNvPr id="11" name="Rectangle 139"/>
            <p:cNvSpPr>
              <a:spLocks noChangeArrowheads="1"/>
            </p:cNvSpPr>
            <p:nvPr/>
          </p:nvSpPr>
          <p:spPr bwMode="auto">
            <a:xfrm>
              <a:off x="850900" y="5513387"/>
              <a:ext cx="1436688" cy="325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2" name="Text Box 140"/>
            <p:cNvSpPr txBox="1">
              <a:spLocks noChangeArrowheads="1"/>
            </p:cNvSpPr>
            <p:nvPr/>
          </p:nvSpPr>
          <p:spPr bwMode="auto">
            <a:xfrm>
              <a:off x="982664" y="5470525"/>
              <a:ext cx="117518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folHlink"/>
                  </a:solidFill>
                  <a:latin typeface="Arial" charset="0"/>
                </a:rPr>
                <a:t>Link ptr.</a:t>
              </a:r>
            </a:p>
          </p:txBody>
        </p:sp>
        <p:sp>
          <p:nvSpPr>
            <p:cNvPr id="13" name="Line 142"/>
            <p:cNvSpPr>
              <a:spLocks noChangeShapeType="1"/>
            </p:cNvSpPr>
            <p:nvPr/>
          </p:nvSpPr>
          <p:spPr bwMode="auto">
            <a:xfrm flipV="1">
              <a:off x="2478088" y="4448175"/>
              <a:ext cx="0" cy="13017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Text Box 166"/>
            <p:cNvSpPr txBox="1">
              <a:spLocks noChangeArrowheads="1"/>
            </p:cNvSpPr>
            <p:nvPr/>
          </p:nvSpPr>
          <p:spPr bwMode="auto">
            <a:xfrm>
              <a:off x="146050" y="5441950"/>
              <a:ext cx="7435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xxxx</a:t>
              </a:r>
            </a:p>
          </p:txBody>
        </p:sp>
        <p:sp>
          <p:nvSpPr>
            <p:cNvPr id="15" name="Text Box 171"/>
            <p:cNvSpPr txBox="1">
              <a:spLocks noChangeArrowheads="1"/>
            </p:cNvSpPr>
            <p:nvPr/>
          </p:nvSpPr>
          <p:spPr bwMode="auto">
            <a:xfrm>
              <a:off x="-76200" y="1549400"/>
              <a:ext cx="101450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200">
                  <a:latin typeface="Arial" charset="0"/>
                </a:rPr>
                <a:t>LV prec</a:t>
              </a:r>
            </a:p>
          </p:txBody>
        </p:sp>
        <p:sp>
          <p:nvSpPr>
            <p:cNvPr id="16" name="Text Box 172"/>
            <p:cNvSpPr txBox="1">
              <a:spLocks noChangeArrowheads="1"/>
            </p:cNvSpPr>
            <p:nvPr/>
          </p:nvSpPr>
          <p:spPr bwMode="auto">
            <a:xfrm>
              <a:off x="-90488" y="1868487"/>
              <a:ext cx="103970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200">
                  <a:latin typeface="Arial" charset="0"/>
                </a:rPr>
                <a:t>PC prec</a:t>
              </a:r>
            </a:p>
          </p:txBody>
        </p:sp>
        <p:sp>
          <p:nvSpPr>
            <p:cNvPr id="17" name="Line 154"/>
            <p:cNvSpPr>
              <a:spLocks noChangeShapeType="1"/>
            </p:cNvSpPr>
            <p:nvPr/>
          </p:nvSpPr>
          <p:spPr bwMode="auto">
            <a:xfrm flipV="1">
              <a:off x="2176463" y="3810000"/>
              <a:ext cx="288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Rectangle 120"/>
            <p:cNvSpPr>
              <a:spLocks noChangeArrowheads="1"/>
            </p:cNvSpPr>
            <p:nvPr/>
          </p:nvSpPr>
          <p:spPr bwMode="auto">
            <a:xfrm>
              <a:off x="850900" y="3381374"/>
              <a:ext cx="1436688" cy="325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9" name="Rectangle 121"/>
            <p:cNvSpPr>
              <a:spLocks noChangeArrowheads="1"/>
            </p:cNvSpPr>
            <p:nvPr/>
          </p:nvSpPr>
          <p:spPr bwMode="auto">
            <a:xfrm>
              <a:off x="850900" y="3076574"/>
              <a:ext cx="1436688" cy="325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20" name="Rectangle 122"/>
            <p:cNvSpPr>
              <a:spLocks noChangeArrowheads="1"/>
            </p:cNvSpPr>
            <p:nvPr/>
          </p:nvSpPr>
          <p:spPr bwMode="auto">
            <a:xfrm>
              <a:off x="850900" y="2771774"/>
              <a:ext cx="1436688" cy="32543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21" name="Rectangle 123"/>
            <p:cNvSpPr>
              <a:spLocks noChangeArrowheads="1"/>
            </p:cNvSpPr>
            <p:nvPr/>
          </p:nvSpPr>
          <p:spPr bwMode="auto">
            <a:xfrm>
              <a:off x="850900" y="2466974"/>
              <a:ext cx="1436688" cy="32543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22" name="Rectangle 124"/>
            <p:cNvSpPr>
              <a:spLocks noChangeArrowheads="1"/>
            </p:cNvSpPr>
            <p:nvPr/>
          </p:nvSpPr>
          <p:spPr bwMode="auto">
            <a:xfrm>
              <a:off x="850900" y="2162174"/>
              <a:ext cx="1436688" cy="32543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23" name="Line 126"/>
            <p:cNvSpPr>
              <a:spLocks noChangeShapeType="1"/>
            </p:cNvSpPr>
            <p:nvPr/>
          </p:nvSpPr>
          <p:spPr bwMode="auto">
            <a:xfrm>
              <a:off x="625475" y="3871913"/>
              <a:ext cx="2268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" name="Text Box 127"/>
            <p:cNvSpPr txBox="1">
              <a:spLocks noChangeArrowheads="1"/>
            </p:cNvSpPr>
            <p:nvPr/>
          </p:nvSpPr>
          <p:spPr bwMode="auto">
            <a:xfrm>
              <a:off x="188914" y="3671888"/>
              <a:ext cx="50567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it-IT" altLang="it-IT" sz="1400">
                  <a:latin typeface="Arial" charset="0"/>
                </a:rPr>
                <a:t>LV</a:t>
              </a:r>
            </a:p>
            <a:p>
              <a:pPr algn="ctr" eaLnBrk="1" hangingPunct="1"/>
              <a:endParaRPr lang="it-IT" altLang="it-IT" sz="1400">
                <a:latin typeface="Arial" charset="0"/>
              </a:endParaRPr>
            </a:p>
          </p:txBody>
        </p:sp>
        <p:sp>
          <p:nvSpPr>
            <p:cNvPr id="25" name="Line 129"/>
            <p:cNvSpPr>
              <a:spLocks noChangeShapeType="1"/>
            </p:cNvSpPr>
            <p:nvPr/>
          </p:nvSpPr>
          <p:spPr bwMode="auto">
            <a:xfrm>
              <a:off x="606425" y="914400"/>
              <a:ext cx="2268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" name="Text Box 130"/>
            <p:cNvSpPr txBox="1">
              <a:spLocks noChangeArrowheads="1"/>
            </p:cNvSpPr>
            <p:nvPr/>
          </p:nvSpPr>
          <p:spPr bwMode="auto">
            <a:xfrm>
              <a:off x="161926" y="695325"/>
              <a:ext cx="5198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SP</a:t>
              </a:r>
            </a:p>
          </p:txBody>
        </p:sp>
        <p:sp>
          <p:nvSpPr>
            <p:cNvPr id="27" name="Text Box 131"/>
            <p:cNvSpPr txBox="1">
              <a:spLocks noChangeArrowheads="1"/>
            </p:cNvSpPr>
            <p:nvPr/>
          </p:nvSpPr>
          <p:spPr bwMode="auto">
            <a:xfrm>
              <a:off x="1341438" y="3055938"/>
              <a:ext cx="46314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10</a:t>
              </a:r>
            </a:p>
          </p:txBody>
        </p:sp>
        <p:sp>
          <p:nvSpPr>
            <p:cNvPr id="28" name="Text Box 132"/>
            <p:cNvSpPr txBox="1">
              <a:spLocks noChangeArrowheads="1"/>
            </p:cNvSpPr>
            <p:nvPr/>
          </p:nvSpPr>
          <p:spPr bwMode="auto">
            <a:xfrm>
              <a:off x="1411288" y="3352800"/>
              <a:ext cx="3229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5</a:t>
              </a:r>
            </a:p>
          </p:txBody>
        </p:sp>
        <p:sp>
          <p:nvSpPr>
            <p:cNvPr id="29" name="Rectangle 133"/>
            <p:cNvSpPr>
              <a:spLocks noChangeArrowheads="1"/>
            </p:cNvSpPr>
            <p:nvPr/>
          </p:nvSpPr>
          <p:spPr bwMode="auto">
            <a:xfrm>
              <a:off x="850900" y="3684587"/>
              <a:ext cx="1436688" cy="325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30" name="Text Box 134"/>
            <p:cNvSpPr txBox="1">
              <a:spLocks noChangeArrowheads="1"/>
            </p:cNvSpPr>
            <p:nvPr/>
          </p:nvSpPr>
          <p:spPr bwMode="auto">
            <a:xfrm>
              <a:off x="982664" y="3627438"/>
              <a:ext cx="117518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Link ptr.</a:t>
              </a:r>
            </a:p>
          </p:txBody>
        </p:sp>
        <p:sp>
          <p:nvSpPr>
            <p:cNvPr id="31" name="Rectangle 135"/>
            <p:cNvSpPr>
              <a:spLocks noChangeArrowheads="1"/>
            </p:cNvSpPr>
            <p:nvPr/>
          </p:nvSpPr>
          <p:spPr bwMode="auto">
            <a:xfrm>
              <a:off x="850900" y="3971924"/>
              <a:ext cx="1436688" cy="325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32" name="Text Box 136"/>
            <p:cNvSpPr txBox="1">
              <a:spLocks noChangeArrowheads="1"/>
            </p:cNvSpPr>
            <p:nvPr/>
          </p:nvSpPr>
          <p:spPr bwMode="auto">
            <a:xfrm>
              <a:off x="981075" y="3914775"/>
              <a:ext cx="117676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folHlink"/>
                  </a:solidFill>
                  <a:latin typeface="Arial" charset="0"/>
                </a:rPr>
                <a:t>LV prec.</a:t>
              </a:r>
            </a:p>
          </p:txBody>
        </p:sp>
        <p:sp>
          <p:nvSpPr>
            <p:cNvPr id="33" name="Rectangle 137"/>
            <p:cNvSpPr>
              <a:spLocks noChangeArrowheads="1"/>
            </p:cNvSpPr>
            <p:nvPr/>
          </p:nvSpPr>
          <p:spPr bwMode="auto">
            <a:xfrm>
              <a:off x="850900" y="4276724"/>
              <a:ext cx="1436688" cy="325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34" name="Text Box 138"/>
            <p:cNvSpPr txBox="1">
              <a:spLocks noChangeArrowheads="1"/>
            </p:cNvSpPr>
            <p:nvPr/>
          </p:nvSpPr>
          <p:spPr bwMode="auto">
            <a:xfrm>
              <a:off x="966789" y="4233863"/>
              <a:ext cx="12051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folHlink"/>
                  </a:solidFill>
                  <a:latin typeface="Arial" charset="0"/>
                </a:rPr>
                <a:t>PC prec.</a:t>
              </a:r>
            </a:p>
          </p:txBody>
        </p:sp>
        <p:sp>
          <p:nvSpPr>
            <p:cNvPr id="35" name="Line 143"/>
            <p:cNvSpPr>
              <a:spLocks noChangeShapeType="1"/>
            </p:cNvSpPr>
            <p:nvPr/>
          </p:nvSpPr>
          <p:spPr bwMode="auto">
            <a:xfrm flipH="1" flipV="1">
              <a:off x="2259013" y="4433888"/>
              <a:ext cx="2268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6" name="Text Box 144"/>
            <p:cNvSpPr txBox="1">
              <a:spLocks noChangeArrowheads="1"/>
            </p:cNvSpPr>
            <p:nvPr/>
          </p:nvSpPr>
          <p:spPr bwMode="auto">
            <a:xfrm>
              <a:off x="1411288" y="2147888"/>
              <a:ext cx="3229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2</a:t>
              </a:r>
            </a:p>
          </p:txBody>
        </p:sp>
        <p:sp>
          <p:nvSpPr>
            <p:cNvPr id="37" name="Text Box 145"/>
            <p:cNvSpPr txBox="1">
              <a:spLocks noChangeArrowheads="1"/>
            </p:cNvSpPr>
            <p:nvPr/>
          </p:nvSpPr>
          <p:spPr bwMode="auto">
            <a:xfrm>
              <a:off x="1271588" y="2444750"/>
              <a:ext cx="60334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132</a:t>
              </a:r>
            </a:p>
          </p:txBody>
        </p:sp>
        <p:sp>
          <p:nvSpPr>
            <p:cNvPr id="38" name="Text Box 146"/>
            <p:cNvSpPr txBox="1">
              <a:spLocks noChangeArrowheads="1"/>
            </p:cNvSpPr>
            <p:nvPr/>
          </p:nvSpPr>
          <p:spPr bwMode="auto">
            <a:xfrm>
              <a:off x="1411288" y="2719388"/>
              <a:ext cx="3229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5</a:t>
              </a:r>
            </a:p>
          </p:txBody>
        </p:sp>
        <p:grpSp>
          <p:nvGrpSpPr>
            <p:cNvPr id="39" name="Group 168"/>
            <p:cNvGrpSpPr>
              <a:grpSpLocks/>
            </p:cNvGrpSpPr>
            <p:nvPr/>
          </p:nvGrpSpPr>
          <p:grpSpPr bwMode="auto">
            <a:xfrm>
              <a:off x="788988" y="0"/>
              <a:ext cx="1190938" cy="539005"/>
              <a:chOff x="470" y="258"/>
              <a:chExt cx="756" cy="318"/>
            </a:xfrm>
          </p:grpSpPr>
          <p:sp>
            <p:nvSpPr>
              <p:cNvPr id="51" name="Rectangle 147"/>
              <p:cNvSpPr>
                <a:spLocks noChangeArrowheads="1"/>
              </p:cNvSpPr>
              <p:nvPr/>
            </p:nvSpPr>
            <p:spPr bwMode="auto">
              <a:xfrm>
                <a:off x="506" y="288"/>
                <a:ext cx="720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it-IT" altLang="it-IT" sz="1200"/>
              </a:p>
            </p:txBody>
          </p:sp>
          <p:sp>
            <p:nvSpPr>
              <p:cNvPr id="52" name="Text Box 148"/>
              <p:cNvSpPr txBox="1">
                <a:spLocks noChangeArrowheads="1"/>
              </p:cNvSpPr>
              <p:nvPr/>
            </p:nvSpPr>
            <p:spPr bwMode="auto">
              <a:xfrm>
                <a:off x="470" y="258"/>
                <a:ext cx="24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100">
                    <a:latin typeface="Arial" charset="0"/>
                  </a:rPr>
                  <a:t>PC</a:t>
                </a:r>
              </a:p>
            </p:txBody>
          </p:sp>
          <p:sp>
            <p:nvSpPr>
              <p:cNvPr id="53" name="Text Box 149"/>
              <p:cNvSpPr txBox="1">
                <a:spLocks noChangeArrowheads="1"/>
              </p:cNvSpPr>
              <p:nvPr/>
            </p:nvSpPr>
            <p:spPr bwMode="auto">
              <a:xfrm>
                <a:off x="473" y="372"/>
                <a:ext cx="568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 i="1">
                    <a:latin typeface="Arial" charset="0"/>
                  </a:rPr>
                  <a:t>ireturn+1</a:t>
                </a:r>
              </a:p>
            </p:txBody>
          </p:sp>
        </p:grpSp>
        <p:sp>
          <p:nvSpPr>
            <p:cNvPr id="40" name="Rectangle 150"/>
            <p:cNvSpPr>
              <a:spLocks noChangeArrowheads="1"/>
            </p:cNvSpPr>
            <p:nvPr/>
          </p:nvSpPr>
          <p:spPr bwMode="auto">
            <a:xfrm>
              <a:off x="850900" y="1858962"/>
              <a:ext cx="1436688" cy="325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41" name="Text Box 151"/>
            <p:cNvSpPr txBox="1">
              <a:spLocks noChangeArrowheads="1"/>
            </p:cNvSpPr>
            <p:nvPr/>
          </p:nvSpPr>
          <p:spPr bwMode="auto">
            <a:xfrm>
              <a:off x="1200150" y="1838325"/>
              <a:ext cx="7435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1274</a:t>
              </a:r>
            </a:p>
          </p:txBody>
        </p:sp>
        <p:sp>
          <p:nvSpPr>
            <p:cNvPr id="42" name="Rectangle 152"/>
            <p:cNvSpPr>
              <a:spLocks noChangeArrowheads="1"/>
            </p:cNvSpPr>
            <p:nvPr/>
          </p:nvSpPr>
          <p:spPr bwMode="auto">
            <a:xfrm>
              <a:off x="850900" y="1554162"/>
              <a:ext cx="1436688" cy="325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43" name="Text Box 153"/>
            <p:cNvSpPr txBox="1">
              <a:spLocks noChangeArrowheads="1"/>
            </p:cNvSpPr>
            <p:nvPr/>
          </p:nvSpPr>
          <p:spPr bwMode="auto">
            <a:xfrm>
              <a:off x="1200150" y="1504950"/>
              <a:ext cx="7435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 dirty="0" err="1">
                  <a:latin typeface="Arial" charset="0"/>
                </a:rPr>
                <a:t>xxxx</a:t>
              </a:r>
              <a:endParaRPr lang="it-IT" altLang="it-IT" sz="1400" dirty="0">
                <a:latin typeface="Arial" charset="0"/>
              </a:endParaRPr>
            </a:p>
          </p:txBody>
        </p:sp>
        <p:sp>
          <p:nvSpPr>
            <p:cNvPr id="44" name="Line 155"/>
            <p:cNvSpPr>
              <a:spLocks noChangeShapeType="1"/>
            </p:cNvSpPr>
            <p:nvPr/>
          </p:nvSpPr>
          <p:spPr bwMode="auto">
            <a:xfrm flipH="1" flipV="1">
              <a:off x="2468563" y="1995487"/>
              <a:ext cx="4725" cy="19627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5" name="Line 156"/>
            <p:cNvSpPr>
              <a:spLocks noChangeShapeType="1"/>
            </p:cNvSpPr>
            <p:nvPr/>
          </p:nvSpPr>
          <p:spPr bwMode="auto">
            <a:xfrm flipH="1" flipV="1">
              <a:off x="2287588" y="1995488"/>
              <a:ext cx="1795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6" name="Text Box 164"/>
            <p:cNvSpPr txBox="1">
              <a:spLocks noChangeArrowheads="1"/>
            </p:cNvSpPr>
            <p:nvPr/>
          </p:nvSpPr>
          <p:spPr bwMode="auto">
            <a:xfrm>
              <a:off x="358775" y="3052763"/>
              <a:ext cx="47732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p2</a:t>
              </a:r>
            </a:p>
            <a:p>
              <a:pPr eaLnBrk="1" hangingPunct="1"/>
              <a:r>
                <a:rPr lang="it-IT" altLang="it-IT" sz="1400">
                  <a:latin typeface="Arial" charset="0"/>
                </a:rPr>
                <a:t>p1</a:t>
              </a:r>
            </a:p>
            <a:p>
              <a:pPr eaLnBrk="1" hangingPunct="1"/>
              <a:r>
                <a:rPr lang="it-IT" altLang="it-IT" sz="1400" i="1">
                  <a:solidFill>
                    <a:schemeClr val="accent2"/>
                  </a:solidFill>
                  <a:latin typeface="Arial" charset="0"/>
                </a:rPr>
                <a:t> </a:t>
              </a:r>
            </a:p>
          </p:txBody>
        </p:sp>
        <p:sp>
          <p:nvSpPr>
            <p:cNvPr id="47" name="Text Box 165"/>
            <p:cNvSpPr txBox="1">
              <a:spLocks noChangeArrowheads="1"/>
            </p:cNvSpPr>
            <p:nvPr/>
          </p:nvSpPr>
          <p:spPr bwMode="auto">
            <a:xfrm>
              <a:off x="347663" y="2119313"/>
              <a:ext cx="53245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v2</a:t>
              </a:r>
            </a:p>
            <a:p>
              <a:pPr eaLnBrk="1" hangingPunct="1"/>
              <a:r>
                <a:rPr lang="it-IT" altLang="it-IT" sz="1400">
                  <a:latin typeface="Arial" charset="0"/>
                </a:rPr>
                <a:t>v1</a:t>
              </a:r>
            </a:p>
            <a:p>
              <a:pPr eaLnBrk="1" hangingPunct="1"/>
              <a:r>
                <a:rPr lang="it-IT" altLang="it-IT" sz="1400">
                  <a:latin typeface="Arial" charset="0"/>
                </a:rPr>
                <a:t>v0 </a:t>
              </a:r>
            </a:p>
          </p:txBody>
        </p:sp>
        <p:sp>
          <p:nvSpPr>
            <p:cNvPr id="48" name="Rectangle 167"/>
            <p:cNvSpPr>
              <a:spLocks noChangeArrowheads="1"/>
            </p:cNvSpPr>
            <p:nvPr/>
          </p:nvSpPr>
          <p:spPr bwMode="auto">
            <a:xfrm>
              <a:off x="850900" y="1095375"/>
              <a:ext cx="1436688" cy="48815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49" name="Rectangle 169"/>
            <p:cNvSpPr>
              <a:spLocks noChangeArrowheads="1"/>
            </p:cNvSpPr>
            <p:nvPr/>
          </p:nvSpPr>
          <p:spPr bwMode="auto">
            <a:xfrm>
              <a:off x="850900" y="787399"/>
              <a:ext cx="1436688" cy="325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50" name="Text Box 170"/>
            <p:cNvSpPr txBox="1">
              <a:spLocks noChangeArrowheads="1"/>
            </p:cNvSpPr>
            <p:nvPr/>
          </p:nvSpPr>
          <p:spPr bwMode="auto">
            <a:xfrm>
              <a:off x="982664" y="738188"/>
              <a:ext cx="117518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risultato</a:t>
              </a:r>
            </a:p>
          </p:txBody>
        </p:sp>
      </p:grpSp>
      <p:grpSp>
        <p:nvGrpSpPr>
          <p:cNvPr id="54" name="Group 202"/>
          <p:cNvGrpSpPr>
            <a:grpSpLocks/>
          </p:cNvGrpSpPr>
          <p:nvPr/>
        </p:nvGrpSpPr>
        <p:grpSpPr bwMode="auto">
          <a:xfrm>
            <a:off x="2362200" y="2100263"/>
            <a:ext cx="2057400" cy="4137025"/>
            <a:chOff x="1488" y="447"/>
            <a:chExt cx="1504" cy="3482"/>
          </a:xfrm>
        </p:grpSpPr>
        <p:sp>
          <p:nvSpPr>
            <p:cNvPr id="55" name="Line 56"/>
            <p:cNvSpPr>
              <a:spLocks noChangeShapeType="1"/>
            </p:cNvSpPr>
            <p:nvPr/>
          </p:nvSpPr>
          <p:spPr bwMode="auto">
            <a:xfrm flipV="1">
              <a:off x="2784" y="355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6" name="Rectangle 67"/>
            <p:cNvSpPr>
              <a:spLocks noChangeArrowheads="1"/>
            </p:cNvSpPr>
            <p:nvPr/>
          </p:nvSpPr>
          <p:spPr bwMode="auto">
            <a:xfrm>
              <a:off x="1941" y="2130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57" name="Rectangle 68"/>
            <p:cNvSpPr>
              <a:spLocks noChangeArrowheads="1"/>
            </p:cNvSpPr>
            <p:nvPr/>
          </p:nvSpPr>
          <p:spPr bwMode="auto">
            <a:xfrm>
              <a:off x="1941" y="1938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58" name="Rectangle 69"/>
            <p:cNvSpPr>
              <a:spLocks noChangeArrowheads="1"/>
            </p:cNvSpPr>
            <p:nvPr/>
          </p:nvSpPr>
          <p:spPr bwMode="auto">
            <a:xfrm>
              <a:off x="1941" y="1746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59" name="Rectangle 70"/>
            <p:cNvSpPr>
              <a:spLocks noChangeArrowheads="1"/>
            </p:cNvSpPr>
            <p:nvPr/>
          </p:nvSpPr>
          <p:spPr bwMode="auto">
            <a:xfrm>
              <a:off x="1941" y="1554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60" name="Rectangle 71"/>
            <p:cNvSpPr>
              <a:spLocks noChangeArrowheads="1"/>
            </p:cNvSpPr>
            <p:nvPr/>
          </p:nvSpPr>
          <p:spPr bwMode="auto">
            <a:xfrm>
              <a:off x="1941" y="1362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61" name="Rectangle 36"/>
            <p:cNvSpPr>
              <a:spLocks noChangeArrowheads="1"/>
            </p:cNvSpPr>
            <p:nvPr/>
          </p:nvSpPr>
          <p:spPr bwMode="auto">
            <a:xfrm>
              <a:off x="1941" y="2802"/>
              <a:ext cx="912" cy="67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62" name="Line 37"/>
            <p:cNvSpPr>
              <a:spLocks noChangeShapeType="1"/>
            </p:cNvSpPr>
            <p:nvPr/>
          </p:nvSpPr>
          <p:spPr bwMode="auto">
            <a:xfrm>
              <a:off x="1798" y="240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3" name="Text Box 38"/>
            <p:cNvSpPr txBox="1">
              <a:spLocks noChangeArrowheads="1"/>
            </p:cNvSpPr>
            <p:nvPr/>
          </p:nvSpPr>
          <p:spPr bwMode="auto">
            <a:xfrm>
              <a:off x="1521" y="2256"/>
              <a:ext cx="24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LV</a:t>
              </a:r>
            </a:p>
          </p:txBody>
        </p:sp>
        <p:sp>
          <p:nvSpPr>
            <p:cNvPr id="64" name="Text Box 39"/>
            <p:cNvSpPr txBox="1">
              <a:spLocks noChangeArrowheads="1"/>
            </p:cNvSpPr>
            <p:nvPr/>
          </p:nvSpPr>
          <p:spPr bwMode="auto">
            <a:xfrm>
              <a:off x="2102" y="2850"/>
              <a:ext cx="59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variabili</a:t>
              </a:r>
            </a:p>
            <a:p>
              <a:pPr algn="ctr"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locali e</a:t>
              </a:r>
            </a:p>
            <a:p>
              <a:pPr algn="ctr"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parametri</a:t>
              </a:r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1970" y="3638"/>
              <a:ext cx="74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</a:rPr>
                <a:t>situazione dopo</a:t>
              </a:r>
            </a:p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</a:rPr>
                <a:t>tmp=mem[LV]</a:t>
              </a:r>
              <a:endParaRPr lang="it-IT" altLang="it-IT" sz="1200">
                <a:solidFill>
                  <a:srgbClr val="000099"/>
                </a:solidFill>
              </a:endParaRPr>
            </a:p>
          </p:txBody>
        </p:sp>
        <p:sp>
          <p:nvSpPr>
            <p:cNvPr id="66" name="Text Box 45"/>
            <p:cNvSpPr txBox="1">
              <a:spLocks noChangeArrowheads="1"/>
            </p:cNvSpPr>
            <p:nvPr/>
          </p:nvSpPr>
          <p:spPr bwMode="auto">
            <a:xfrm>
              <a:off x="2250" y="1925"/>
              <a:ext cx="24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10</a:t>
              </a:r>
            </a:p>
          </p:txBody>
        </p:sp>
        <p:sp>
          <p:nvSpPr>
            <p:cNvPr id="67" name="Text Box 46"/>
            <p:cNvSpPr txBox="1">
              <a:spLocks noChangeArrowheads="1"/>
            </p:cNvSpPr>
            <p:nvPr/>
          </p:nvSpPr>
          <p:spPr bwMode="auto">
            <a:xfrm>
              <a:off x="2294" y="2112"/>
              <a:ext cx="1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5</a:t>
              </a:r>
            </a:p>
          </p:txBody>
        </p:sp>
        <p:sp>
          <p:nvSpPr>
            <p:cNvPr id="68" name="Rectangle 47"/>
            <p:cNvSpPr>
              <a:spLocks noChangeArrowheads="1"/>
            </p:cNvSpPr>
            <p:nvPr/>
          </p:nvSpPr>
          <p:spPr bwMode="auto">
            <a:xfrm>
              <a:off x="1941" y="2321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69" name="Rectangle 50"/>
            <p:cNvSpPr>
              <a:spLocks noChangeArrowheads="1"/>
            </p:cNvSpPr>
            <p:nvPr/>
          </p:nvSpPr>
          <p:spPr bwMode="auto">
            <a:xfrm>
              <a:off x="1941" y="2502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70" name="Text Box 51"/>
            <p:cNvSpPr txBox="1">
              <a:spLocks noChangeArrowheads="1"/>
            </p:cNvSpPr>
            <p:nvPr/>
          </p:nvSpPr>
          <p:spPr bwMode="auto">
            <a:xfrm>
              <a:off x="2023" y="2466"/>
              <a:ext cx="52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folHlink"/>
                  </a:solidFill>
                  <a:latin typeface="Arial" charset="0"/>
                </a:rPr>
                <a:t>LV prec.</a:t>
              </a:r>
            </a:p>
          </p:txBody>
        </p:sp>
        <p:sp>
          <p:nvSpPr>
            <p:cNvPr id="71" name="Rectangle 52"/>
            <p:cNvSpPr>
              <a:spLocks noChangeArrowheads="1"/>
            </p:cNvSpPr>
            <p:nvPr/>
          </p:nvSpPr>
          <p:spPr bwMode="auto">
            <a:xfrm>
              <a:off x="1941" y="2694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72" name="Text Box 53"/>
            <p:cNvSpPr txBox="1">
              <a:spLocks noChangeArrowheads="1"/>
            </p:cNvSpPr>
            <p:nvPr/>
          </p:nvSpPr>
          <p:spPr bwMode="auto">
            <a:xfrm>
              <a:off x="2014" y="2667"/>
              <a:ext cx="55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folHlink"/>
                  </a:solidFill>
                  <a:latin typeface="Arial" charset="0"/>
                </a:rPr>
                <a:t>PC prec.</a:t>
              </a:r>
            </a:p>
          </p:txBody>
        </p:sp>
        <p:sp>
          <p:nvSpPr>
            <p:cNvPr id="73" name="Rectangle 54"/>
            <p:cNvSpPr>
              <a:spLocks noChangeArrowheads="1"/>
            </p:cNvSpPr>
            <p:nvPr/>
          </p:nvSpPr>
          <p:spPr bwMode="auto">
            <a:xfrm>
              <a:off x="1941" y="3473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74" name="Text Box 55"/>
            <p:cNvSpPr txBox="1">
              <a:spLocks noChangeArrowheads="1"/>
            </p:cNvSpPr>
            <p:nvPr/>
          </p:nvSpPr>
          <p:spPr bwMode="auto">
            <a:xfrm>
              <a:off x="2024" y="3446"/>
              <a:ext cx="51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folHlink"/>
                  </a:solidFill>
                  <a:latin typeface="Arial" charset="0"/>
                </a:rPr>
                <a:t>Link ptr.</a:t>
              </a:r>
            </a:p>
          </p:txBody>
        </p:sp>
        <p:sp>
          <p:nvSpPr>
            <p:cNvPr id="75" name="Line 57"/>
            <p:cNvSpPr>
              <a:spLocks noChangeShapeType="1"/>
            </p:cNvSpPr>
            <p:nvPr/>
          </p:nvSpPr>
          <p:spPr bwMode="auto">
            <a:xfrm flipV="1">
              <a:off x="2992" y="280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6" name="Line 58"/>
            <p:cNvSpPr>
              <a:spLocks noChangeShapeType="1"/>
            </p:cNvSpPr>
            <p:nvPr/>
          </p:nvSpPr>
          <p:spPr bwMode="auto">
            <a:xfrm flipH="1">
              <a:off x="2854" y="2784"/>
              <a:ext cx="122" cy="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7" name="Line 178"/>
            <p:cNvSpPr>
              <a:spLocks noChangeShapeType="1"/>
            </p:cNvSpPr>
            <p:nvPr/>
          </p:nvSpPr>
          <p:spPr bwMode="auto">
            <a:xfrm>
              <a:off x="1790" y="585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8" name="Text Box 179"/>
            <p:cNvSpPr txBox="1">
              <a:spLocks noChangeArrowheads="1"/>
            </p:cNvSpPr>
            <p:nvPr/>
          </p:nvSpPr>
          <p:spPr bwMode="auto">
            <a:xfrm>
              <a:off x="1510" y="447"/>
              <a:ext cx="26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SP</a:t>
              </a:r>
            </a:p>
          </p:txBody>
        </p:sp>
        <p:sp>
          <p:nvSpPr>
            <p:cNvPr id="79" name="Rectangle 180"/>
            <p:cNvSpPr>
              <a:spLocks noChangeArrowheads="1"/>
            </p:cNvSpPr>
            <p:nvPr/>
          </p:nvSpPr>
          <p:spPr bwMode="auto">
            <a:xfrm>
              <a:off x="1941" y="1180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80" name="Text Box 181"/>
            <p:cNvSpPr txBox="1">
              <a:spLocks noChangeArrowheads="1"/>
            </p:cNvSpPr>
            <p:nvPr/>
          </p:nvSpPr>
          <p:spPr bwMode="auto">
            <a:xfrm>
              <a:off x="2161" y="1167"/>
              <a:ext cx="36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1274</a:t>
              </a:r>
            </a:p>
          </p:txBody>
        </p:sp>
        <p:sp>
          <p:nvSpPr>
            <p:cNvPr id="81" name="Rectangle 182"/>
            <p:cNvSpPr>
              <a:spLocks noChangeArrowheads="1"/>
            </p:cNvSpPr>
            <p:nvPr/>
          </p:nvSpPr>
          <p:spPr bwMode="auto">
            <a:xfrm>
              <a:off x="1941" y="988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82" name="Text Box 183"/>
            <p:cNvSpPr txBox="1">
              <a:spLocks noChangeArrowheads="1"/>
            </p:cNvSpPr>
            <p:nvPr/>
          </p:nvSpPr>
          <p:spPr bwMode="auto">
            <a:xfrm>
              <a:off x="2161" y="957"/>
              <a:ext cx="3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xxxx</a:t>
              </a:r>
            </a:p>
          </p:txBody>
        </p:sp>
        <p:sp>
          <p:nvSpPr>
            <p:cNvPr id="83" name="Rectangle 184"/>
            <p:cNvSpPr>
              <a:spLocks noChangeArrowheads="1"/>
            </p:cNvSpPr>
            <p:nvPr/>
          </p:nvSpPr>
          <p:spPr bwMode="auto">
            <a:xfrm>
              <a:off x="1941" y="699"/>
              <a:ext cx="912" cy="28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84" name="Rectangle 185"/>
            <p:cNvSpPr>
              <a:spLocks noChangeArrowheads="1"/>
            </p:cNvSpPr>
            <p:nvPr/>
          </p:nvSpPr>
          <p:spPr bwMode="auto">
            <a:xfrm>
              <a:off x="1941" y="505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85" name="Text Box 186"/>
            <p:cNvSpPr txBox="1">
              <a:spLocks noChangeArrowheads="1"/>
            </p:cNvSpPr>
            <p:nvPr/>
          </p:nvSpPr>
          <p:spPr bwMode="auto">
            <a:xfrm>
              <a:off x="2024" y="474"/>
              <a:ext cx="51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risultato</a:t>
              </a:r>
            </a:p>
          </p:txBody>
        </p:sp>
        <p:sp>
          <p:nvSpPr>
            <p:cNvPr id="86" name="Text Box 187"/>
            <p:cNvSpPr txBox="1">
              <a:spLocks noChangeArrowheads="1"/>
            </p:cNvSpPr>
            <p:nvPr/>
          </p:nvSpPr>
          <p:spPr bwMode="auto">
            <a:xfrm>
              <a:off x="2024" y="2285"/>
              <a:ext cx="51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Link ptr.</a:t>
              </a:r>
            </a:p>
          </p:txBody>
        </p:sp>
        <p:sp>
          <p:nvSpPr>
            <p:cNvPr id="87" name="Text Box 188"/>
            <p:cNvSpPr txBox="1">
              <a:spLocks noChangeArrowheads="1"/>
            </p:cNvSpPr>
            <p:nvPr/>
          </p:nvSpPr>
          <p:spPr bwMode="auto">
            <a:xfrm>
              <a:off x="1488" y="1008"/>
              <a:ext cx="30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tmp</a:t>
              </a:r>
            </a:p>
          </p:txBody>
        </p:sp>
        <p:sp>
          <p:nvSpPr>
            <p:cNvPr id="88" name="Line 189"/>
            <p:cNvSpPr>
              <a:spLocks noChangeShapeType="1"/>
            </p:cNvSpPr>
            <p:nvPr/>
          </p:nvSpPr>
          <p:spPr bwMode="auto">
            <a:xfrm>
              <a:off x="1776" y="124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9" name="Text Box 193"/>
            <p:cNvSpPr txBox="1">
              <a:spLocks noChangeArrowheads="1"/>
            </p:cNvSpPr>
            <p:nvPr/>
          </p:nvSpPr>
          <p:spPr bwMode="auto">
            <a:xfrm>
              <a:off x="2291" y="1344"/>
              <a:ext cx="1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2</a:t>
              </a:r>
            </a:p>
          </p:txBody>
        </p:sp>
        <p:sp>
          <p:nvSpPr>
            <p:cNvPr id="90" name="Text Box 194"/>
            <p:cNvSpPr txBox="1">
              <a:spLocks noChangeArrowheads="1"/>
            </p:cNvSpPr>
            <p:nvPr/>
          </p:nvSpPr>
          <p:spPr bwMode="auto">
            <a:xfrm>
              <a:off x="2291" y="1704"/>
              <a:ext cx="1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5</a:t>
              </a:r>
            </a:p>
          </p:txBody>
        </p:sp>
        <p:sp>
          <p:nvSpPr>
            <p:cNvPr id="91" name="Text Box 195"/>
            <p:cNvSpPr txBox="1">
              <a:spLocks noChangeArrowheads="1"/>
            </p:cNvSpPr>
            <p:nvPr/>
          </p:nvSpPr>
          <p:spPr bwMode="auto">
            <a:xfrm>
              <a:off x="2206" y="1536"/>
              <a:ext cx="30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132</a:t>
              </a:r>
            </a:p>
          </p:txBody>
        </p:sp>
      </p:grpSp>
      <p:grpSp>
        <p:nvGrpSpPr>
          <p:cNvPr id="92" name="Group 203"/>
          <p:cNvGrpSpPr>
            <a:grpSpLocks/>
          </p:cNvGrpSpPr>
          <p:nvPr/>
        </p:nvGrpSpPr>
        <p:grpSpPr bwMode="auto">
          <a:xfrm>
            <a:off x="4571999" y="2514615"/>
            <a:ext cx="1969851" cy="3768709"/>
            <a:chOff x="2880" y="786"/>
            <a:chExt cx="1440" cy="3172"/>
          </a:xfrm>
        </p:grpSpPr>
        <p:sp>
          <p:nvSpPr>
            <p:cNvPr id="93" name="Line 106"/>
            <p:cNvSpPr>
              <a:spLocks noChangeShapeType="1"/>
            </p:cNvSpPr>
            <p:nvPr/>
          </p:nvSpPr>
          <p:spPr bwMode="auto">
            <a:xfrm flipV="1">
              <a:off x="4176" y="337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4" name="Line 107"/>
            <p:cNvSpPr>
              <a:spLocks noChangeShapeType="1"/>
            </p:cNvSpPr>
            <p:nvPr/>
          </p:nvSpPr>
          <p:spPr bwMode="auto">
            <a:xfrm flipV="1">
              <a:off x="4314" y="26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5" name="Line 108"/>
            <p:cNvSpPr>
              <a:spLocks noChangeShapeType="1"/>
            </p:cNvSpPr>
            <p:nvPr/>
          </p:nvSpPr>
          <p:spPr bwMode="auto">
            <a:xfrm flipH="1">
              <a:off x="4218" y="261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6" name="Rectangle 82"/>
            <p:cNvSpPr>
              <a:spLocks noChangeArrowheads="1"/>
            </p:cNvSpPr>
            <p:nvPr/>
          </p:nvSpPr>
          <p:spPr bwMode="auto">
            <a:xfrm>
              <a:off x="3306" y="1965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97" name="Rectangle 83"/>
            <p:cNvSpPr>
              <a:spLocks noChangeArrowheads="1"/>
            </p:cNvSpPr>
            <p:nvPr/>
          </p:nvSpPr>
          <p:spPr bwMode="auto">
            <a:xfrm>
              <a:off x="3306" y="1773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98" name="Rectangle 84"/>
            <p:cNvSpPr>
              <a:spLocks noChangeArrowheads="1"/>
            </p:cNvSpPr>
            <p:nvPr/>
          </p:nvSpPr>
          <p:spPr bwMode="auto">
            <a:xfrm>
              <a:off x="3306" y="1581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99" name="Rectangle 85"/>
            <p:cNvSpPr>
              <a:spLocks noChangeArrowheads="1"/>
            </p:cNvSpPr>
            <p:nvPr/>
          </p:nvSpPr>
          <p:spPr bwMode="auto">
            <a:xfrm>
              <a:off x="3306" y="1389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00" name="Rectangle 86"/>
            <p:cNvSpPr>
              <a:spLocks noChangeArrowheads="1"/>
            </p:cNvSpPr>
            <p:nvPr/>
          </p:nvSpPr>
          <p:spPr bwMode="auto">
            <a:xfrm>
              <a:off x="3306" y="1197"/>
              <a:ext cx="912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01" name="Rectangle 88"/>
            <p:cNvSpPr>
              <a:spLocks noChangeArrowheads="1"/>
            </p:cNvSpPr>
            <p:nvPr/>
          </p:nvSpPr>
          <p:spPr bwMode="auto">
            <a:xfrm>
              <a:off x="3306" y="2637"/>
              <a:ext cx="912" cy="67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02" name="Text Box 91"/>
            <p:cNvSpPr txBox="1">
              <a:spLocks noChangeArrowheads="1"/>
            </p:cNvSpPr>
            <p:nvPr/>
          </p:nvSpPr>
          <p:spPr bwMode="auto">
            <a:xfrm>
              <a:off x="3467" y="2685"/>
              <a:ext cx="59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variabili</a:t>
              </a:r>
            </a:p>
            <a:p>
              <a:pPr algn="ctr"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locali e</a:t>
              </a:r>
            </a:p>
            <a:p>
              <a:pPr algn="ctr"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parametri</a:t>
              </a:r>
            </a:p>
          </p:txBody>
        </p:sp>
        <p:sp>
          <p:nvSpPr>
            <p:cNvPr id="103" name="Rectangle 92"/>
            <p:cNvSpPr>
              <a:spLocks noChangeArrowheads="1"/>
            </p:cNvSpPr>
            <p:nvPr/>
          </p:nvSpPr>
          <p:spPr bwMode="auto">
            <a:xfrm>
              <a:off x="3282" y="3551"/>
              <a:ext cx="87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</a:rPr>
                <a:t>situazione dopo</a:t>
              </a:r>
            </a:p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</a:rPr>
                <a:t>mem[LV]=mem[SP]</a:t>
              </a:r>
            </a:p>
            <a:p>
              <a:pPr algn="ctr" eaLnBrk="1" hangingPunct="1"/>
              <a:r>
                <a:rPr lang="en-GB" altLang="it-IT" sz="1200">
                  <a:solidFill>
                    <a:srgbClr val="000099"/>
                  </a:solidFill>
                </a:rPr>
                <a:t>SP=LV</a:t>
              </a:r>
              <a:endParaRPr lang="it-IT" altLang="it-IT" sz="1200">
                <a:solidFill>
                  <a:srgbClr val="000099"/>
                </a:solidFill>
              </a:endParaRPr>
            </a:p>
          </p:txBody>
        </p:sp>
        <p:sp>
          <p:nvSpPr>
            <p:cNvPr id="104" name="Line 93"/>
            <p:cNvSpPr>
              <a:spLocks noChangeShapeType="1"/>
            </p:cNvSpPr>
            <p:nvPr/>
          </p:nvSpPr>
          <p:spPr bwMode="auto">
            <a:xfrm>
              <a:off x="3129" y="22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5" name="Text Box 94"/>
            <p:cNvSpPr txBox="1">
              <a:spLocks noChangeArrowheads="1"/>
            </p:cNvSpPr>
            <p:nvPr/>
          </p:nvSpPr>
          <p:spPr bwMode="auto">
            <a:xfrm>
              <a:off x="2889" y="2246"/>
              <a:ext cx="26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SP</a:t>
              </a:r>
            </a:p>
          </p:txBody>
        </p:sp>
        <p:sp>
          <p:nvSpPr>
            <p:cNvPr id="106" name="Text Box 95"/>
            <p:cNvSpPr txBox="1">
              <a:spLocks noChangeArrowheads="1"/>
            </p:cNvSpPr>
            <p:nvPr/>
          </p:nvSpPr>
          <p:spPr bwMode="auto">
            <a:xfrm>
              <a:off x="3615" y="1760"/>
              <a:ext cx="24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10</a:t>
              </a:r>
            </a:p>
          </p:txBody>
        </p:sp>
        <p:sp>
          <p:nvSpPr>
            <p:cNvPr id="107" name="Text Box 96"/>
            <p:cNvSpPr txBox="1">
              <a:spLocks noChangeArrowheads="1"/>
            </p:cNvSpPr>
            <p:nvPr/>
          </p:nvSpPr>
          <p:spPr bwMode="auto">
            <a:xfrm>
              <a:off x="3660" y="1947"/>
              <a:ext cx="1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108" name="Rectangle 97"/>
            <p:cNvSpPr>
              <a:spLocks noChangeArrowheads="1"/>
            </p:cNvSpPr>
            <p:nvPr/>
          </p:nvSpPr>
          <p:spPr bwMode="auto">
            <a:xfrm>
              <a:off x="3306" y="2156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09" name="Text Box 98"/>
            <p:cNvSpPr txBox="1">
              <a:spLocks noChangeArrowheads="1"/>
            </p:cNvSpPr>
            <p:nvPr/>
          </p:nvSpPr>
          <p:spPr bwMode="auto">
            <a:xfrm>
              <a:off x="3389" y="2120"/>
              <a:ext cx="51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risultato</a:t>
              </a:r>
            </a:p>
          </p:txBody>
        </p:sp>
        <p:sp>
          <p:nvSpPr>
            <p:cNvPr id="110" name="Rectangle 100"/>
            <p:cNvSpPr>
              <a:spLocks noChangeArrowheads="1"/>
            </p:cNvSpPr>
            <p:nvPr/>
          </p:nvSpPr>
          <p:spPr bwMode="auto">
            <a:xfrm>
              <a:off x="3306" y="2337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11" name="Text Box 101"/>
            <p:cNvSpPr txBox="1">
              <a:spLocks noChangeArrowheads="1"/>
            </p:cNvSpPr>
            <p:nvPr/>
          </p:nvSpPr>
          <p:spPr bwMode="auto">
            <a:xfrm>
              <a:off x="3389" y="2301"/>
              <a:ext cx="52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folHlink"/>
                  </a:solidFill>
                  <a:latin typeface="Arial" charset="0"/>
                </a:rPr>
                <a:t>LV prec.</a:t>
              </a:r>
            </a:p>
          </p:txBody>
        </p:sp>
        <p:sp>
          <p:nvSpPr>
            <p:cNvPr id="112" name="Rectangle 102"/>
            <p:cNvSpPr>
              <a:spLocks noChangeArrowheads="1"/>
            </p:cNvSpPr>
            <p:nvPr/>
          </p:nvSpPr>
          <p:spPr bwMode="auto">
            <a:xfrm>
              <a:off x="3306" y="2529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13" name="Text Box 103"/>
            <p:cNvSpPr txBox="1">
              <a:spLocks noChangeArrowheads="1"/>
            </p:cNvSpPr>
            <p:nvPr/>
          </p:nvSpPr>
          <p:spPr bwMode="auto">
            <a:xfrm>
              <a:off x="3380" y="2502"/>
              <a:ext cx="55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folHlink"/>
                  </a:solidFill>
                  <a:latin typeface="Arial" charset="0"/>
                </a:rPr>
                <a:t>PC prec.</a:t>
              </a:r>
            </a:p>
          </p:txBody>
        </p:sp>
        <p:sp>
          <p:nvSpPr>
            <p:cNvPr id="114" name="Rectangle 104"/>
            <p:cNvSpPr>
              <a:spLocks noChangeArrowheads="1"/>
            </p:cNvSpPr>
            <p:nvPr/>
          </p:nvSpPr>
          <p:spPr bwMode="auto">
            <a:xfrm>
              <a:off x="3306" y="3308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15" name="Text Box 105"/>
            <p:cNvSpPr txBox="1">
              <a:spLocks noChangeArrowheads="1"/>
            </p:cNvSpPr>
            <p:nvPr/>
          </p:nvSpPr>
          <p:spPr bwMode="auto">
            <a:xfrm>
              <a:off x="3389" y="3281"/>
              <a:ext cx="51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folHlink"/>
                  </a:solidFill>
                  <a:latin typeface="Arial" charset="0"/>
                </a:rPr>
                <a:t>Link ptr.</a:t>
              </a:r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3306" y="1006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17" name="Text Box 117"/>
            <p:cNvSpPr txBox="1">
              <a:spLocks noChangeArrowheads="1"/>
            </p:cNvSpPr>
            <p:nvPr/>
          </p:nvSpPr>
          <p:spPr bwMode="auto">
            <a:xfrm>
              <a:off x="3526" y="993"/>
              <a:ext cx="3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1274</a:t>
              </a:r>
            </a:p>
            <a:p>
              <a:pPr eaLnBrk="1" hangingPunct="1"/>
              <a:endParaRPr lang="it-IT" altLang="it-IT" sz="1400">
                <a:latin typeface="Arial" charset="0"/>
              </a:endParaRPr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3306" y="814"/>
              <a:ext cx="91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 sz="1200"/>
            </a:p>
          </p:txBody>
        </p:sp>
        <p:sp>
          <p:nvSpPr>
            <p:cNvPr id="119" name="Text Box 119"/>
            <p:cNvSpPr txBox="1">
              <a:spLocks noChangeArrowheads="1"/>
            </p:cNvSpPr>
            <p:nvPr/>
          </p:nvSpPr>
          <p:spPr bwMode="auto">
            <a:xfrm>
              <a:off x="3526" y="786"/>
              <a:ext cx="34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xxxx</a:t>
              </a:r>
            </a:p>
            <a:p>
              <a:pPr eaLnBrk="1" hangingPunct="1"/>
              <a:endParaRPr lang="it-IT" altLang="it-IT" sz="1400">
                <a:latin typeface="Arial" charset="0"/>
              </a:endParaRPr>
            </a:p>
          </p:txBody>
        </p:sp>
        <p:sp>
          <p:nvSpPr>
            <p:cNvPr id="120" name="Text Box 190"/>
            <p:cNvSpPr txBox="1">
              <a:spLocks noChangeArrowheads="1"/>
            </p:cNvSpPr>
            <p:nvPr/>
          </p:nvSpPr>
          <p:spPr bwMode="auto">
            <a:xfrm>
              <a:off x="2898" y="2112"/>
              <a:ext cx="24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LV</a:t>
              </a:r>
            </a:p>
          </p:txBody>
        </p:sp>
        <p:sp>
          <p:nvSpPr>
            <p:cNvPr id="121" name="Text Box 191"/>
            <p:cNvSpPr txBox="1">
              <a:spLocks noChangeArrowheads="1"/>
            </p:cNvSpPr>
            <p:nvPr/>
          </p:nvSpPr>
          <p:spPr bwMode="auto">
            <a:xfrm>
              <a:off x="2880" y="854"/>
              <a:ext cx="30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tmp</a:t>
              </a:r>
            </a:p>
          </p:txBody>
        </p:sp>
        <p:sp>
          <p:nvSpPr>
            <p:cNvPr id="122" name="Line 192"/>
            <p:cNvSpPr>
              <a:spLocks noChangeShapeType="1"/>
            </p:cNvSpPr>
            <p:nvPr/>
          </p:nvSpPr>
          <p:spPr bwMode="auto">
            <a:xfrm>
              <a:off x="3120" y="111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3" name="Text Box 196"/>
            <p:cNvSpPr txBox="1">
              <a:spLocks noChangeArrowheads="1"/>
            </p:cNvSpPr>
            <p:nvPr/>
          </p:nvSpPr>
          <p:spPr bwMode="auto">
            <a:xfrm>
              <a:off x="3660" y="1170"/>
              <a:ext cx="1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124" name="Text Box 197"/>
            <p:cNvSpPr txBox="1">
              <a:spLocks noChangeArrowheads="1"/>
            </p:cNvSpPr>
            <p:nvPr/>
          </p:nvSpPr>
          <p:spPr bwMode="auto">
            <a:xfrm>
              <a:off x="3660" y="1530"/>
              <a:ext cx="1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125" name="Text Box 201"/>
            <p:cNvSpPr txBox="1">
              <a:spLocks noChangeArrowheads="1"/>
            </p:cNvSpPr>
            <p:nvPr/>
          </p:nvSpPr>
          <p:spPr bwMode="auto">
            <a:xfrm>
              <a:off x="3562" y="1362"/>
              <a:ext cx="30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solidFill>
                    <a:schemeClr val="bg2"/>
                  </a:solidFill>
                  <a:latin typeface="Arial" charset="0"/>
                </a:rPr>
                <a:t>132</a:t>
              </a:r>
            </a:p>
          </p:txBody>
        </p:sp>
      </p:grpSp>
      <p:grpSp>
        <p:nvGrpSpPr>
          <p:cNvPr id="126" name="Group 209"/>
          <p:cNvGrpSpPr>
            <a:grpSpLocks/>
          </p:cNvGrpSpPr>
          <p:nvPr/>
        </p:nvGrpSpPr>
        <p:grpSpPr bwMode="auto">
          <a:xfrm>
            <a:off x="6784973" y="2944676"/>
            <a:ext cx="1967115" cy="3508511"/>
            <a:chOff x="4274" y="1112"/>
            <a:chExt cx="1438" cy="2953"/>
          </a:xfrm>
        </p:grpSpPr>
        <p:grpSp>
          <p:nvGrpSpPr>
            <p:cNvPr id="127" name="Group 206"/>
            <p:cNvGrpSpPr>
              <a:grpSpLocks/>
            </p:cNvGrpSpPr>
            <p:nvPr/>
          </p:nvGrpSpPr>
          <p:grpSpPr bwMode="auto">
            <a:xfrm>
              <a:off x="4741" y="2156"/>
              <a:ext cx="912" cy="540"/>
              <a:chOff x="4741" y="2156"/>
              <a:chExt cx="912" cy="540"/>
            </a:xfrm>
          </p:grpSpPr>
          <p:sp>
            <p:nvSpPr>
              <p:cNvPr id="147" name="Rectangle 23"/>
              <p:cNvSpPr>
                <a:spLocks noChangeArrowheads="1"/>
              </p:cNvSpPr>
              <p:nvPr/>
            </p:nvSpPr>
            <p:spPr bwMode="auto">
              <a:xfrm>
                <a:off x="4741" y="2156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148" name="Rectangle 26"/>
              <p:cNvSpPr>
                <a:spLocks noChangeArrowheads="1"/>
              </p:cNvSpPr>
              <p:nvPr/>
            </p:nvSpPr>
            <p:spPr bwMode="auto">
              <a:xfrm>
                <a:off x="4741" y="2337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149" name="Text Box 27"/>
              <p:cNvSpPr txBox="1">
                <a:spLocks noChangeArrowheads="1"/>
              </p:cNvSpPr>
              <p:nvPr/>
            </p:nvSpPr>
            <p:spPr bwMode="auto">
              <a:xfrm>
                <a:off x="4837" y="2301"/>
                <a:ext cx="52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LV prec.</a:t>
                </a:r>
              </a:p>
            </p:txBody>
          </p:sp>
          <p:sp>
            <p:nvSpPr>
              <p:cNvPr id="150" name="Text Box 30"/>
              <p:cNvSpPr txBox="1">
                <a:spLocks noChangeArrowheads="1"/>
              </p:cNvSpPr>
              <p:nvPr/>
            </p:nvSpPr>
            <p:spPr bwMode="auto">
              <a:xfrm>
                <a:off x="4849" y="2502"/>
                <a:ext cx="55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PC prec.</a:t>
                </a:r>
              </a:p>
            </p:txBody>
          </p:sp>
        </p:grpSp>
        <p:grpSp>
          <p:nvGrpSpPr>
            <p:cNvPr id="128" name="Group 205"/>
            <p:cNvGrpSpPr>
              <a:grpSpLocks/>
            </p:cNvGrpSpPr>
            <p:nvPr/>
          </p:nvGrpSpPr>
          <p:grpSpPr bwMode="auto">
            <a:xfrm>
              <a:off x="4274" y="1112"/>
              <a:ext cx="1438" cy="2953"/>
              <a:chOff x="4274" y="1112"/>
              <a:chExt cx="1438" cy="2953"/>
            </a:xfrm>
          </p:grpSpPr>
          <p:sp>
            <p:nvSpPr>
              <p:cNvPr id="131" name="Line 199"/>
              <p:cNvSpPr>
                <a:spLocks noChangeShapeType="1"/>
              </p:cNvSpPr>
              <p:nvPr/>
            </p:nvSpPr>
            <p:spPr bwMode="auto">
              <a:xfrm>
                <a:off x="5529" y="3387"/>
                <a:ext cx="18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32" name="Rectangle 12"/>
              <p:cNvSpPr>
                <a:spLocks noChangeArrowheads="1"/>
              </p:cNvSpPr>
              <p:nvPr/>
            </p:nvSpPr>
            <p:spPr bwMode="auto">
              <a:xfrm>
                <a:off x="4741" y="2637"/>
                <a:ext cx="912" cy="672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133" name="Line 13"/>
              <p:cNvSpPr>
                <a:spLocks noChangeShapeType="1"/>
              </p:cNvSpPr>
              <p:nvPr/>
            </p:nvSpPr>
            <p:spPr bwMode="auto">
              <a:xfrm>
                <a:off x="4597" y="3395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34" name="Text Box 14"/>
              <p:cNvSpPr txBox="1">
                <a:spLocks noChangeArrowheads="1"/>
              </p:cNvSpPr>
              <p:nvPr/>
            </p:nvSpPr>
            <p:spPr bwMode="auto">
              <a:xfrm>
                <a:off x="4274" y="3192"/>
                <a:ext cx="417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it-IT" altLang="it-IT" sz="1400">
                    <a:latin typeface="Arial" charset="0"/>
                  </a:rPr>
                  <a:t>LV</a:t>
                </a:r>
              </a:p>
              <a:p>
                <a:pPr algn="ctr" eaLnBrk="1" hangingPunct="1"/>
                <a:r>
                  <a:rPr lang="it-IT" altLang="it-IT" sz="1400">
                    <a:latin typeface="Arial" charset="0"/>
                  </a:rPr>
                  <a:t>(xxxx)</a:t>
                </a:r>
              </a:p>
            </p:txBody>
          </p:sp>
          <p:sp>
            <p:nvSpPr>
              <p:cNvPr id="135" name="Text Box 15"/>
              <p:cNvSpPr txBox="1">
                <a:spLocks noChangeArrowheads="1"/>
              </p:cNvSpPr>
              <p:nvPr/>
            </p:nvSpPr>
            <p:spPr bwMode="auto">
              <a:xfrm>
                <a:off x="4855" y="2685"/>
                <a:ext cx="687" cy="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it-IT" altLang="it-IT" sz="1400" dirty="0">
                    <a:solidFill>
                      <a:schemeClr val="bg1"/>
                    </a:solidFill>
                    <a:latin typeface="Arial" charset="0"/>
                  </a:rPr>
                  <a:t>variabili</a:t>
                </a:r>
              </a:p>
              <a:p>
                <a:pPr algn="ctr" eaLnBrk="1" hangingPunct="1"/>
                <a:r>
                  <a:rPr lang="it-IT" altLang="it-IT" sz="1400" dirty="0">
                    <a:solidFill>
                      <a:schemeClr val="bg1"/>
                    </a:solidFill>
                    <a:latin typeface="Arial" charset="0"/>
                  </a:rPr>
                  <a:t>locali e</a:t>
                </a:r>
              </a:p>
              <a:p>
                <a:pPr algn="ctr" eaLnBrk="1" hangingPunct="1"/>
                <a:r>
                  <a:rPr lang="it-IT" altLang="it-IT" sz="1400" dirty="0">
                    <a:solidFill>
                      <a:schemeClr val="bg1"/>
                    </a:solidFill>
                    <a:latin typeface="Arial" charset="0"/>
                  </a:rPr>
                  <a:t>parametri</a:t>
                </a:r>
              </a:p>
            </p:txBody>
          </p:sp>
          <p:sp>
            <p:nvSpPr>
              <p:cNvPr id="136" name="Line 19"/>
              <p:cNvSpPr>
                <a:spLocks noChangeShapeType="1"/>
              </p:cNvSpPr>
              <p:nvPr/>
            </p:nvSpPr>
            <p:spPr bwMode="auto">
              <a:xfrm>
                <a:off x="4560" y="2225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37" name="Text Box 24"/>
              <p:cNvSpPr txBox="1">
                <a:spLocks noChangeArrowheads="1"/>
              </p:cNvSpPr>
              <p:nvPr/>
            </p:nvSpPr>
            <p:spPr bwMode="auto">
              <a:xfrm>
                <a:off x="4822" y="2120"/>
                <a:ext cx="51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risultato</a:t>
                </a:r>
              </a:p>
            </p:txBody>
          </p:sp>
          <p:sp>
            <p:nvSpPr>
              <p:cNvPr id="138" name="Rectangle 28"/>
              <p:cNvSpPr>
                <a:spLocks noChangeArrowheads="1"/>
              </p:cNvSpPr>
              <p:nvPr/>
            </p:nvSpPr>
            <p:spPr bwMode="auto">
              <a:xfrm>
                <a:off x="4741" y="2529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139" name="Rectangle 31"/>
              <p:cNvSpPr>
                <a:spLocks noChangeArrowheads="1"/>
              </p:cNvSpPr>
              <p:nvPr/>
            </p:nvSpPr>
            <p:spPr bwMode="auto">
              <a:xfrm>
                <a:off x="4741" y="3308"/>
                <a:ext cx="91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 sz="1200"/>
              </a:p>
            </p:txBody>
          </p:sp>
          <p:sp>
            <p:nvSpPr>
              <p:cNvPr id="140" name="Text Box 32"/>
              <p:cNvSpPr txBox="1">
                <a:spLocks noChangeArrowheads="1"/>
              </p:cNvSpPr>
              <p:nvPr/>
            </p:nvSpPr>
            <p:spPr bwMode="auto">
              <a:xfrm>
                <a:off x="4849" y="3281"/>
                <a:ext cx="51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Link ptr.</a:t>
                </a:r>
              </a:p>
            </p:txBody>
          </p:sp>
          <p:sp>
            <p:nvSpPr>
              <p:cNvPr id="141" name="Line 34"/>
              <p:cNvSpPr>
                <a:spLocks noChangeShapeType="1"/>
              </p:cNvSpPr>
              <p:nvPr/>
            </p:nvSpPr>
            <p:spPr bwMode="auto">
              <a:xfrm flipV="1">
                <a:off x="5712" y="2637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42" name="Rectangle 73"/>
              <p:cNvSpPr>
                <a:spLocks noChangeArrowheads="1"/>
              </p:cNvSpPr>
              <p:nvPr/>
            </p:nvSpPr>
            <p:spPr bwMode="auto">
              <a:xfrm>
                <a:off x="4752" y="1142"/>
                <a:ext cx="720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it-IT" altLang="it-IT" sz="1200"/>
              </a:p>
            </p:txBody>
          </p:sp>
          <p:sp>
            <p:nvSpPr>
              <p:cNvPr id="143" name="Text Box 74"/>
              <p:cNvSpPr txBox="1">
                <a:spLocks noChangeArrowheads="1"/>
              </p:cNvSpPr>
              <p:nvPr/>
            </p:nvSpPr>
            <p:spPr bwMode="auto">
              <a:xfrm>
                <a:off x="4716" y="1112"/>
                <a:ext cx="241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100">
                    <a:latin typeface="Arial" charset="0"/>
                  </a:rPr>
                  <a:t>PC</a:t>
                </a:r>
              </a:p>
            </p:txBody>
          </p:sp>
          <p:sp>
            <p:nvSpPr>
              <p:cNvPr id="144" name="Text Box 75"/>
              <p:cNvSpPr txBox="1">
                <a:spLocks noChangeArrowheads="1"/>
              </p:cNvSpPr>
              <p:nvPr/>
            </p:nvSpPr>
            <p:spPr bwMode="auto">
              <a:xfrm>
                <a:off x="4992" y="1190"/>
                <a:ext cx="36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1400">
                    <a:latin typeface="Arial" charset="0"/>
                  </a:rPr>
                  <a:t>1274</a:t>
                </a:r>
              </a:p>
            </p:txBody>
          </p:sp>
          <p:sp>
            <p:nvSpPr>
              <p:cNvPr id="145" name="Line 198"/>
              <p:cNvSpPr>
                <a:spLocks noChangeShapeType="1"/>
              </p:cNvSpPr>
              <p:nvPr/>
            </p:nvSpPr>
            <p:spPr bwMode="auto">
              <a:xfrm flipH="1">
                <a:off x="5634" y="2619"/>
                <a:ext cx="78" cy="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46" name="Rectangle 200"/>
              <p:cNvSpPr>
                <a:spLocks noChangeArrowheads="1"/>
              </p:cNvSpPr>
              <p:nvPr/>
            </p:nvSpPr>
            <p:spPr bwMode="auto">
              <a:xfrm>
                <a:off x="4735" y="3542"/>
                <a:ext cx="774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GB" altLang="it-IT" sz="1200">
                    <a:solidFill>
                      <a:srgbClr val="000099"/>
                    </a:solidFill>
                  </a:rPr>
                  <a:t>situazione </a:t>
                </a:r>
              </a:p>
              <a:p>
                <a:pPr algn="ctr" eaLnBrk="1" hangingPunct="1"/>
                <a:r>
                  <a:rPr lang="en-GB" altLang="it-IT" sz="1200">
                    <a:solidFill>
                      <a:srgbClr val="000099"/>
                    </a:solidFill>
                  </a:rPr>
                  <a:t>dopo</a:t>
                </a:r>
              </a:p>
              <a:p>
                <a:pPr algn="ctr" eaLnBrk="1" hangingPunct="1"/>
                <a:r>
                  <a:rPr lang="en-GB" altLang="it-IT" sz="1200">
                    <a:solidFill>
                      <a:srgbClr val="000099"/>
                    </a:solidFill>
                  </a:rPr>
                  <a:t>LV=mem[tmp+1]</a:t>
                </a:r>
              </a:p>
              <a:p>
                <a:pPr algn="ctr" eaLnBrk="1" hangingPunct="1"/>
                <a:r>
                  <a:rPr lang="en-GB" altLang="it-IT" sz="1200">
                    <a:solidFill>
                      <a:srgbClr val="000099"/>
                    </a:solidFill>
                  </a:rPr>
                  <a:t>PC=mem[tmp]</a:t>
                </a:r>
                <a:endParaRPr lang="it-IT" altLang="it-IT" sz="120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129" name="Text Box 20"/>
            <p:cNvSpPr txBox="1">
              <a:spLocks noChangeArrowheads="1"/>
            </p:cNvSpPr>
            <p:nvPr/>
          </p:nvSpPr>
          <p:spPr bwMode="auto">
            <a:xfrm>
              <a:off x="4302" y="2060"/>
              <a:ext cx="26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1400">
                  <a:latin typeface="Arial" charset="0"/>
                </a:rPr>
                <a:t>SP</a:t>
              </a:r>
            </a:p>
          </p:txBody>
        </p:sp>
        <p:sp>
          <p:nvSpPr>
            <p:cNvPr id="130" name="Rectangle 208"/>
            <p:cNvSpPr>
              <a:spLocks noChangeArrowheads="1"/>
            </p:cNvSpPr>
            <p:nvPr/>
          </p:nvSpPr>
          <p:spPr bwMode="auto">
            <a:xfrm>
              <a:off x="4833" y="2516"/>
              <a:ext cx="43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it-IT" altLang="it-IT" sz="1200"/>
                <a:t>PC prec.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08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85"/>
    </mc:Choice>
    <mc:Fallback>
      <p:transition spd="slow" advTm="97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|26.7|4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|0.5|7.2|15.4|2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3.5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1|0.5|2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4.8|2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10.7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1348</Words>
  <Application>Microsoft Office PowerPoint</Application>
  <PresentationFormat>Presentazione su schermo (4:3)</PresentationFormat>
  <Paragraphs>387</Paragraphs>
  <Slides>23</Slides>
  <Notes>0</Notes>
  <HiddenSlides>1</HiddenSlides>
  <MMClips>22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4" baseType="lpstr">
      <vt:lpstr>Tema di Office</vt:lpstr>
      <vt:lpstr>CORSO DI ARCHITETTURA DEGLI ELABORATORI II A.A. 2019-2020</vt:lpstr>
      <vt:lpstr>Presentazione standard di PowerPoint</vt:lpstr>
      <vt:lpstr>Meccanismo di funzionamento della INVOKEVIRTUAL</vt:lpstr>
      <vt:lpstr>Semantica INVOKEVIRTUAL: Come si fa, al ritorno dalla procedura, a riportare LV, SP e PC ai valori che avevano prima della Call? </vt:lpstr>
      <vt:lpstr>Presentazione standard di PowerPoint</vt:lpstr>
      <vt:lpstr>Presentazione standard di PowerPoint</vt:lpstr>
      <vt:lpstr>Presentazione standard di PowerPoint</vt:lpstr>
      <vt:lpstr>Semantica  IRETURN</vt:lpstr>
      <vt:lpstr>Semantica  IRETURN</vt:lpstr>
      <vt:lpstr>Presentazione standard di PowerPoint</vt:lpstr>
      <vt:lpstr>Programmazione in  IJVM: INVOKEVIRTUAL</vt:lpstr>
      <vt:lpstr>Programmazione in  IJVM: Esercizio 7 - INVOKEVIRTUAL</vt:lpstr>
      <vt:lpstr>Programmazione in  IJVM: Esercizio 7 - INVOKEVIRTUAL</vt:lpstr>
      <vt:lpstr>Programmazione in  IJVM: Esercizio 8</vt:lpstr>
      <vt:lpstr>Programmazione in  IJVM: Esercizio 8</vt:lpstr>
      <vt:lpstr>Programmazione in  IJVM: Esercizio 8 - INVOKEVIRTUAL</vt:lpstr>
      <vt:lpstr>Programmazione in  IJVM: Esercizio 8 - INVOKEVIRTUAL</vt:lpstr>
      <vt:lpstr>Programmazione in  IJVM: Esercizio 8 - INVOKEVIRTUAL</vt:lpstr>
      <vt:lpstr>Programmazione in  IJVM:Esercizio 7</vt:lpstr>
      <vt:lpstr>Cosa accade con questo codice???</vt:lpstr>
      <vt:lpstr>Presentazione standard di PowerPoint</vt:lpstr>
      <vt:lpstr>Programmazione in  IJVM:  coem usare piu funzioni??</vt:lpstr>
      <vt:lpstr>Presentazione standard di PowerPoint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69</cp:revision>
  <dcterms:created xsi:type="dcterms:W3CDTF">2012-10-05T07:46:48Z</dcterms:created>
  <dcterms:modified xsi:type="dcterms:W3CDTF">2020-03-11T19:10:56Z</dcterms:modified>
</cp:coreProperties>
</file>